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6"/>
  </p:notesMasterIdLst>
  <p:handoutMasterIdLst>
    <p:handoutMasterId r:id="rId27"/>
  </p:handoutMasterIdLst>
  <p:sldIdLst>
    <p:sldId id="400" r:id="rId2"/>
    <p:sldId id="401" r:id="rId3"/>
    <p:sldId id="347" r:id="rId4"/>
    <p:sldId id="348" r:id="rId5"/>
    <p:sldId id="349" r:id="rId6"/>
    <p:sldId id="350" r:id="rId7"/>
    <p:sldId id="352" r:id="rId8"/>
    <p:sldId id="402" r:id="rId9"/>
    <p:sldId id="354" r:id="rId10"/>
    <p:sldId id="403" r:id="rId11"/>
    <p:sldId id="356" r:id="rId12"/>
    <p:sldId id="369" r:id="rId13"/>
    <p:sldId id="411" r:id="rId14"/>
    <p:sldId id="370" r:id="rId15"/>
    <p:sldId id="412" r:id="rId16"/>
    <p:sldId id="377" r:id="rId17"/>
    <p:sldId id="378" r:id="rId18"/>
    <p:sldId id="381" r:id="rId19"/>
    <p:sldId id="408" r:id="rId20"/>
    <p:sldId id="398" r:id="rId21"/>
    <p:sldId id="413" r:id="rId22"/>
    <p:sldId id="386" r:id="rId23"/>
    <p:sldId id="415" r:id="rId24"/>
    <p:sldId id="388" r:id="rId25"/>
  </p:sldIdLst>
  <p:sldSz cx="9144000" cy="8229600"/>
  <p:notesSz cx="7315200" cy="9601200"/>
  <p:defaultTextStyle>
    <a:defPPr>
      <a:defRPr lang="en-US"/>
    </a:defPPr>
    <a:lvl1pPr algn="ctr" rtl="0" eaLnBrk="0" fontAlgn="base" hangingPunct="0">
      <a:spcBef>
        <a:spcPct val="0"/>
      </a:spcBef>
      <a:spcAft>
        <a:spcPct val="0"/>
      </a:spcAft>
      <a:defRPr kern="1200">
        <a:solidFill>
          <a:schemeClr val="tx1"/>
        </a:solidFill>
        <a:latin typeface="Tahoma" charset="0"/>
        <a:ea typeface="+mn-ea"/>
        <a:cs typeface="+mn-cs"/>
      </a:defRPr>
    </a:lvl1pPr>
    <a:lvl2pPr marL="457200" algn="ctr" rtl="0" eaLnBrk="0" fontAlgn="base" hangingPunct="0">
      <a:spcBef>
        <a:spcPct val="0"/>
      </a:spcBef>
      <a:spcAft>
        <a:spcPct val="0"/>
      </a:spcAft>
      <a:defRPr kern="1200">
        <a:solidFill>
          <a:schemeClr val="tx1"/>
        </a:solidFill>
        <a:latin typeface="Tahoma" charset="0"/>
        <a:ea typeface="+mn-ea"/>
        <a:cs typeface="+mn-cs"/>
      </a:defRPr>
    </a:lvl2pPr>
    <a:lvl3pPr marL="914400" algn="ctr" rtl="0" eaLnBrk="0" fontAlgn="base" hangingPunct="0">
      <a:spcBef>
        <a:spcPct val="0"/>
      </a:spcBef>
      <a:spcAft>
        <a:spcPct val="0"/>
      </a:spcAft>
      <a:defRPr kern="1200">
        <a:solidFill>
          <a:schemeClr val="tx1"/>
        </a:solidFill>
        <a:latin typeface="Tahoma" charset="0"/>
        <a:ea typeface="+mn-ea"/>
        <a:cs typeface="+mn-cs"/>
      </a:defRPr>
    </a:lvl3pPr>
    <a:lvl4pPr marL="1371600" algn="ctr" rtl="0" eaLnBrk="0" fontAlgn="base" hangingPunct="0">
      <a:spcBef>
        <a:spcPct val="0"/>
      </a:spcBef>
      <a:spcAft>
        <a:spcPct val="0"/>
      </a:spcAft>
      <a:defRPr kern="1200">
        <a:solidFill>
          <a:schemeClr val="tx1"/>
        </a:solidFill>
        <a:latin typeface="Tahoma" charset="0"/>
        <a:ea typeface="+mn-ea"/>
        <a:cs typeface="+mn-cs"/>
      </a:defRPr>
    </a:lvl4pPr>
    <a:lvl5pPr marL="1828800" algn="ctr"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364" autoAdjust="0"/>
  </p:normalViewPr>
  <p:slideViewPr>
    <p:cSldViewPr>
      <p:cViewPr varScale="1">
        <p:scale>
          <a:sx n="65" d="100"/>
          <a:sy n="65" d="100"/>
        </p:scale>
        <p:origin x="2154" y="66"/>
      </p:cViewPr>
      <p:guideLst>
        <p:guide orient="horz" pos="2592"/>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6" y="259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l" defTabSz="966788" eaLnBrk="1" hangingPunct="1">
              <a:defRPr sz="1200" smtClean="0">
                <a:latin typeface="Times New Roman" pitchFamily="18" charset="0"/>
              </a:defRPr>
            </a:lvl1pPr>
          </a:lstStyle>
          <a:p>
            <a:pPr>
              <a:defRPr/>
            </a:pPr>
            <a:endParaRPr lang="en-US"/>
          </a:p>
        </p:txBody>
      </p:sp>
      <p:sp>
        <p:nvSpPr>
          <p:cNvPr id="6861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smtClean="0">
                <a:latin typeface="Times New Roman" pitchFamily="18" charset="0"/>
              </a:defRPr>
            </a:lvl1pPr>
          </a:lstStyle>
          <a:p>
            <a:pPr>
              <a:defRPr/>
            </a:pPr>
            <a:endParaRPr lang="en-US"/>
          </a:p>
        </p:txBody>
      </p:sp>
      <p:sp>
        <p:nvSpPr>
          <p:cNvPr id="6861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l" defTabSz="966788" eaLnBrk="1" hangingPunct="1">
              <a:defRPr sz="1200" smtClean="0">
                <a:latin typeface="Times New Roman" pitchFamily="18" charset="0"/>
              </a:defRPr>
            </a:lvl1pPr>
          </a:lstStyle>
          <a:p>
            <a:pPr>
              <a:defRPr/>
            </a:pPr>
            <a:endParaRPr lang="en-US"/>
          </a:p>
        </p:txBody>
      </p:sp>
      <p:sp>
        <p:nvSpPr>
          <p:cNvPr id="6861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smtClean="0">
                <a:latin typeface="Times New Roman" pitchFamily="18" charset="0"/>
              </a:defRPr>
            </a:lvl1pPr>
          </a:lstStyle>
          <a:p>
            <a:pPr>
              <a:defRPr/>
            </a:pPr>
            <a:fld id="{88A48BED-1D51-4784-92DB-901A8284573B}" type="slidenum">
              <a:rPr lang="en-US"/>
              <a:pPr>
                <a:defRPr/>
              </a:pPr>
              <a:t>‹#›</a:t>
            </a:fld>
            <a:endParaRPr lang="en-US"/>
          </a:p>
        </p:txBody>
      </p:sp>
    </p:spTree>
    <p:extLst>
      <p:ext uri="{BB962C8B-B14F-4D97-AF65-F5344CB8AC3E}">
        <p14:creationId xmlns:p14="http://schemas.microsoft.com/office/powerpoint/2010/main" val="2236924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l" defTabSz="966788" eaLnBrk="1" hangingPunct="1">
              <a:defRPr sz="1200" smtClean="0">
                <a:latin typeface="Times New Roman" pitchFamily="18" charset="0"/>
              </a:defRPr>
            </a:lvl1pPr>
          </a:lstStyle>
          <a:p>
            <a:pPr>
              <a:defRPr/>
            </a:pPr>
            <a:endParaRPr lang="en-US"/>
          </a:p>
        </p:txBody>
      </p:sp>
      <p:sp>
        <p:nvSpPr>
          <p:cNvPr id="2662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smtClean="0">
                <a:latin typeface="Times New Roman" pitchFamily="18"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657350" y="720725"/>
            <a:ext cx="40005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l" defTabSz="966788" eaLnBrk="1" hangingPunct="1">
              <a:defRPr sz="1200" smtClean="0">
                <a:latin typeface="Times New Roman" pitchFamily="18" charset="0"/>
              </a:defRPr>
            </a:lvl1pPr>
          </a:lstStyle>
          <a:p>
            <a:pPr>
              <a:defRPr/>
            </a:pPr>
            <a:endParaRPr lang="en-US"/>
          </a:p>
        </p:txBody>
      </p:sp>
      <p:sp>
        <p:nvSpPr>
          <p:cNvPr id="2663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smtClean="0">
                <a:latin typeface="Times New Roman" pitchFamily="18" charset="0"/>
              </a:defRPr>
            </a:lvl1pPr>
          </a:lstStyle>
          <a:p>
            <a:pPr>
              <a:defRPr/>
            </a:pPr>
            <a:fld id="{311CB573-A040-4231-9468-CE0E6D3A418E}" type="slidenum">
              <a:rPr lang="en-US"/>
              <a:pPr>
                <a:defRPr/>
              </a:pPr>
              <a:t>‹#›</a:t>
            </a:fld>
            <a:endParaRPr lang="en-US"/>
          </a:p>
        </p:txBody>
      </p:sp>
    </p:spTree>
    <p:extLst>
      <p:ext uri="{BB962C8B-B14F-4D97-AF65-F5344CB8AC3E}">
        <p14:creationId xmlns:p14="http://schemas.microsoft.com/office/powerpoint/2010/main" val="1935121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A12DDF3-C139-4A64-AD89-973DE731498D}" type="slidenum">
              <a:rPr lang="en-US"/>
              <a:pPr/>
              <a:t>3</a:t>
            </a:fld>
            <a:endParaRPr lang="en-US"/>
          </a:p>
        </p:txBody>
      </p:sp>
      <p:sp>
        <p:nvSpPr>
          <p:cNvPr id="28675"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28676" name="Rectangle 3"/>
          <p:cNvSpPr>
            <a:spLocks noGrp="1" noChangeArrowheads="1"/>
          </p:cNvSpPr>
          <p:nvPr>
            <p:ph type="body" idx="1"/>
          </p:nvPr>
        </p:nvSpPr>
        <p:spPr>
          <a:xfrm>
            <a:off x="974725" y="4560888"/>
            <a:ext cx="5365750" cy="4319587"/>
          </a:xfrm>
          <a:noFill/>
          <a:ln/>
        </p:spPr>
        <p:txBody>
          <a:bodyPr lIns="96992" tIns="48496" rIns="96992" bIns="48496"/>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0C16A4C-80A7-4C12-A5C8-1F1FD9C7A547}" type="slidenum">
              <a:rPr lang="en-US"/>
              <a:pPr/>
              <a:t>16</a:t>
            </a:fld>
            <a:endParaRPr lang="en-US"/>
          </a:p>
        </p:txBody>
      </p:sp>
      <p:sp>
        <p:nvSpPr>
          <p:cNvPr id="37891"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37892" name="Rectangle 3"/>
          <p:cNvSpPr>
            <a:spLocks noGrp="1" noChangeArrowheads="1"/>
          </p:cNvSpPr>
          <p:nvPr>
            <p:ph type="body" idx="1"/>
          </p:nvPr>
        </p:nvSpPr>
        <p:spPr>
          <a:xfrm>
            <a:off x="974725" y="4560888"/>
            <a:ext cx="5365750" cy="4319587"/>
          </a:xfrm>
          <a:noFill/>
          <a:ln/>
        </p:spPr>
        <p:txBody>
          <a:bodyPr lIns="96992" tIns="48496" rIns="96992" bIns="48496"/>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464583B-CB5A-4EAF-8E4D-EAADB11DD594}" type="slidenum">
              <a:rPr lang="en-US"/>
              <a:pPr/>
              <a:t>17</a:t>
            </a:fld>
            <a:endParaRPr lang="en-US"/>
          </a:p>
        </p:txBody>
      </p:sp>
      <p:sp>
        <p:nvSpPr>
          <p:cNvPr id="38915"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38916" name="Rectangle 3"/>
          <p:cNvSpPr>
            <a:spLocks noGrp="1" noChangeArrowheads="1"/>
          </p:cNvSpPr>
          <p:nvPr>
            <p:ph type="body" idx="1"/>
          </p:nvPr>
        </p:nvSpPr>
        <p:spPr>
          <a:xfrm>
            <a:off x="974725" y="4560888"/>
            <a:ext cx="5365750" cy="4319587"/>
          </a:xfrm>
          <a:noFill/>
          <a:ln/>
        </p:spPr>
        <p:txBody>
          <a:bodyPr lIns="96992" tIns="48496" rIns="96992" bIns="48496"/>
          <a:lstStyle/>
          <a:p>
            <a:pPr eaLnBrk="1" hangingPunct="1"/>
            <a:endParaRPr lang="en-US"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C393374-EEB6-426E-A328-281F77C549E1}" type="slidenum">
              <a:rPr lang="en-US"/>
              <a:pPr/>
              <a:t>18</a:t>
            </a:fld>
            <a:endParaRPr lang="en-US"/>
          </a:p>
        </p:txBody>
      </p:sp>
      <p:sp>
        <p:nvSpPr>
          <p:cNvPr id="39939"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39940" name="Rectangle 3"/>
          <p:cNvSpPr>
            <a:spLocks noGrp="1" noChangeArrowheads="1"/>
          </p:cNvSpPr>
          <p:nvPr>
            <p:ph type="body" idx="1"/>
          </p:nvPr>
        </p:nvSpPr>
        <p:spPr>
          <a:xfrm>
            <a:off x="974725" y="4560888"/>
            <a:ext cx="5365750" cy="4319587"/>
          </a:xfrm>
          <a:noFill/>
          <a:ln/>
        </p:spPr>
        <p:txBody>
          <a:bodyPr lIns="96992" tIns="48496" rIns="96992" bIns="48496"/>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EF6AE5F-AE1D-43F7-9A1A-AA98E5DBFECD}" type="slidenum">
              <a:rPr lang="en-US"/>
              <a:pPr/>
              <a:t>20</a:t>
            </a:fld>
            <a:endParaRPr lang="en-US"/>
          </a:p>
        </p:txBody>
      </p:sp>
      <p:sp>
        <p:nvSpPr>
          <p:cNvPr id="40963"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40964" name="Rectangle 3"/>
          <p:cNvSpPr>
            <a:spLocks noGrp="1" noChangeArrowheads="1"/>
          </p:cNvSpPr>
          <p:nvPr>
            <p:ph type="body" idx="1"/>
          </p:nvPr>
        </p:nvSpPr>
        <p:spPr>
          <a:xfrm>
            <a:off x="974725" y="4560888"/>
            <a:ext cx="5365750" cy="4319587"/>
          </a:xfrm>
          <a:noFill/>
          <a:ln/>
        </p:spPr>
        <p:txBody>
          <a:bodyPr lIns="96992" tIns="48496" rIns="96992" bIns="48496"/>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A80DA37-5444-4C3C-A736-22599AD1A244}" type="slidenum">
              <a:rPr lang="en-US"/>
              <a:pPr/>
              <a:t>22</a:t>
            </a:fld>
            <a:endParaRPr lang="en-US"/>
          </a:p>
        </p:txBody>
      </p:sp>
      <p:sp>
        <p:nvSpPr>
          <p:cNvPr id="41987"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41988" name="Rectangle 3"/>
          <p:cNvSpPr>
            <a:spLocks noGrp="1" noChangeArrowheads="1"/>
          </p:cNvSpPr>
          <p:nvPr>
            <p:ph type="body" idx="1"/>
          </p:nvPr>
        </p:nvSpPr>
        <p:spPr>
          <a:xfrm>
            <a:off x="974725" y="4560888"/>
            <a:ext cx="5365750" cy="4319587"/>
          </a:xfrm>
          <a:noFill/>
          <a:ln/>
        </p:spPr>
        <p:txBody>
          <a:bodyPr lIns="96992" tIns="48496" rIns="96992" bIns="48496"/>
          <a:lstStyle/>
          <a:p>
            <a:pPr marL="228600" indent="-228600"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089C494-3F4B-4AB0-AF6F-698956EA2C00}" type="slidenum">
              <a:rPr lang="en-US"/>
              <a:pPr/>
              <a:t>24</a:t>
            </a:fld>
            <a:endParaRPr lang="en-US"/>
          </a:p>
        </p:txBody>
      </p:sp>
      <p:sp>
        <p:nvSpPr>
          <p:cNvPr id="43011" name="Rectangle 2"/>
          <p:cNvSpPr>
            <a:spLocks noGrp="1" noRot="1" noChangeAspect="1" noChangeArrowheads="1" noTextEdit="1"/>
          </p:cNvSpPr>
          <p:nvPr>
            <p:ph type="sldImg"/>
          </p:nvPr>
        </p:nvSpPr>
        <p:spPr>
          <a:xfrm>
            <a:off x="1665288" y="727075"/>
            <a:ext cx="3986212" cy="3587750"/>
          </a:xfrm>
          <a:ln/>
        </p:spPr>
      </p:sp>
      <p:sp>
        <p:nvSpPr>
          <p:cNvPr id="4301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A36949E-B40D-4C82-9D48-D1769131EEFA}" type="slidenum">
              <a:rPr lang="en-US"/>
              <a:pPr/>
              <a:t>4</a:t>
            </a:fld>
            <a:endParaRPr lang="en-US"/>
          </a:p>
        </p:txBody>
      </p:sp>
      <p:sp>
        <p:nvSpPr>
          <p:cNvPr id="29699" name="Rectangle 2"/>
          <p:cNvSpPr>
            <a:spLocks noGrp="1" noRot="1" noChangeAspect="1" noChangeArrowheads="1" noTextEdit="1"/>
          </p:cNvSpPr>
          <p:nvPr>
            <p:ph type="sldImg"/>
          </p:nvPr>
        </p:nvSpPr>
        <p:spPr>
          <a:xfrm>
            <a:off x="1665288" y="727075"/>
            <a:ext cx="3986212" cy="3587750"/>
          </a:xfrm>
          <a:ln/>
        </p:spPr>
      </p:sp>
      <p:sp>
        <p:nvSpPr>
          <p:cNvPr id="29700"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A05620B-05B9-46F6-93F3-299DDB61F35C}" type="slidenum">
              <a:rPr lang="en-US"/>
              <a:pPr/>
              <a:t>5</a:t>
            </a:fld>
            <a:endParaRPr lang="en-US"/>
          </a:p>
        </p:txBody>
      </p:sp>
      <p:sp>
        <p:nvSpPr>
          <p:cNvPr id="30723" name="Rectangle 2"/>
          <p:cNvSpPr>
            <a:spLocks noGrp="1" noRot="1" noChangeAspect="1" noChangeArrowheads="1" noTextEdit="1"/>
          </p:cNvSpPr>
          <p:nvPr>
            <p:ph type="sldImg"/>
          </p:nvPr>
        </p:nvSpPr>
        <p:spPr>
          <a:xfrm>
            <a:off x="1665288" y="727075"/>
            <a:ext cx="3986212" cy="3587750"/>
          </a:xfrm>
          <a:ln/>
        </p:spPr>
      </p:sp>
      <p:sp>
        <p:nvSpPr>
          <p:cNvPr id="30724"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26778F6-D6A5-4874-B7E5-640C9A513820}" type="slidenum">
              <a:rPr lang="en-US"/>
              <a:pPr/>
              <a:t>6</a:t>
            </a:fld>
            <a:endParaRPr lang="en-US"/>
          </a:p>
        </p:txBody>
      </p:sp>
      <p:sp>
        <p:nvSpPr>
          <p:cNvPr id="31747" name="Rectangle 2"/>
          <p:cNvSpPr>
            <a:spLocks noGrp="1" noRot="1" noChangeAspect="1" noChangeArrowheads="1" noTextEdit="1"/>
          </p:cNvSpPr>
          <p:nvPr>
            <p:ph type="sldImg"/>
          </p:nvPr>
        </p:nvSpPr>
        <p:spPr>
          <a:xfrm>
            <a:off x="1665288" y="727075"/>
            <a:ext cx="3986212" cy="3587750"/>
          </a:xfrm>
          <a:ln/>
        </p:spPr>
      </p:sp>
      <p:sp>
        <p:nvSpPr>
          <p:cNvPr id="31748"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408BC6C-9B24-4F3C-8F94-DF7BAB54AA8C}" type="slidenum">
              <a:rPr lang="en-US"/>
              <a:pPr/>
              <a:t>7</a:t>
            </a:fld>
            <a:endParaRPr lang="en-US"/>
          </a:p>
        </p:txBody>
      </p:sp>
      <p:sp>
        <p:nvSpPr>
          <p:cNvPr id="32771"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32772" name="Rectangle 3"/>
          <p:cNvSpPr>
            <a:spLocks noGrp="1" noChangeArrowheads="1"/>
          </p:cNvSpPr>
          <p:nvPr>
            <p:ph type="body" idx="1"/>
          </p:nvPr>
        </p:nvSpPr>
        <p:spPr>
          <a:xfrm>
            <a:off x="974725" y="4560888"/>
            <a:ext cx="5365750" cy="4319587"/>
          </a:xfrm>
          <a:noFill/>
          <a:ln/>
        </p:spPr>
        <p:txBody>
          <a:bodyPr lIns="96992" tIns="48496" rIns="96992" bIns="48496"/>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83DBBA7-DE66-4171-A5A7-C5C8A48F4D87}" type="slidenum">
              <a:rPr lang="en-US"/>
              <a:pPr/>
              <a:t>9</a:t>
            </a:fld>
            <a:endParaRPr lang="en-US"/>
          </a:p>
        </p:txBody>
      </p:sp>
      <p:sp>
        <p:nvSpPr>
          <p:cNvPr id="33795"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33796" name="Rectangle 3"/>
          <p:cNvSpPr>
            <a:spLocks noGrp="1" noChangeArrowheads="1"/>
          </p:cNvSpPr>
          <p:nvPr>
            <p:ph type="body" idx="1"/>
          </p:nvPr>
        </p:nvSpPr>
        <p:spPr>
          <a:xfrm>
            <a:off x="974725" y="4560888"/>
            <a:ext cx="5365750" cy="4319587"/>
          </a:xfrm>
          <a:noFill/>
          <a:ln/>
        </p:spPr>
        <p:txBody>
          <a:bodyPr lIns="96992" tIns="48496" rIns="96992" bIns="48496"/>
          <a:lstStyle/>
          <a:p>
            <a:pPr marL="228600" indent="-228600" eaLnBrk="1" hangingPunct="1">
              <a:buFontTx/>
              <a:buAutoNum type="arabicPeriod"/>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C1AC207-D4D8-43FF-A0A7-2C18DE80314F}" type="slidenum">
              <a:rPr lang="en-US"/>
              <a:pPr/>
              <a:t>11</a:t>
            </a:fld>
            <a:endParaRPr lang="en-US"/>
          </a:p>
        </p:txBody>
      </p:sp>
      <p:sp>
        <p:nvSpPr>
          <p:cNvPr id="34819" name="Rectangle 2"/>
          <p:cNvSpPr>
            <a:spLocks noGrp="1" noRot="1" noChangeAspect="1" noChangeArrowheads="1" noTextEdit="1"/>
          </p:cNvSpPr>
          <p:nvPr>
            <p:ph type="sldImg"/>
          </p:nvPr>
        </p:nvSpPr>
        <p:spPr>
          <a:xfrm>
            <a:off x="1665288" y="727075"/>
            <a:ext cx="3986212" cy="3587750"/>
          </a:xfrm>
          <a:ln/>
        </p:spPr>
      </p:sp>
      <p:sp>
        <p:nvSpPr>
          <p:cNvPr id="34820"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00CDA33-8CA3-4963-AA19-7272FD33619F}" type="slidenum">
              <a:rPr lang="en-US"/>
              <a:pPr/>
              <a:t>12</a:t>
            </a:fld>
            <a:endParaRPr lang="en-US"/>
          </a:p>
        </p:txBody>
      </p:sp>
      <p:sp>
        <p:nvSpPr>
          <p:cNvPr id="35843" name="Rectangle 2"/>
          <p:cNvSpPr>
            <a:spLocks noGrp="1" noRot="1" noChangeAspect="1" noChangeArrowheads="1" noTextEdit="1"/>
          </p:cNvSpPr>
          <p:nvPr>
            <p:ph type="sldImg"/>
          </p:nvPr>
        </p:nvSpPr>
        <p:spPr>
          <a:xfrm>
            <a:off x="1665288" y="727075"/>
            <a:ext cx="3986212" cy="3587750"/>
          </a:xfrm>
          <a:ln/>
        </p:spPr>
      </p:sp>
      <p:sp>
        <p:nvSpPr>
          <p:cNvPr id="35844"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1EB7820-EE06-4B01-B1BD-0D5701467E70}" type="slidenum">
              <a:rPr lang="en-US"/>
              <a:pPr/>
              <a:t>14</a:t>
            </a:fld>
            <a:endParaRPr lang="en-US"/>
          </a:p>
        </p:txBody>
      </p:sp>
      <p:sp>
        <p:nvSpPr>
          <p:cNvPr id="36867" name="Rectangle 2"/>
          <p:cNvSpPr>
            <a:spLocks noGrp="1" noRot="1" noChangeAspect="1" noChangeArrowheads="1" noTextEdit="1"/>
          </p:cNvSpPr>
          <p:nvPr>
            <p:ph type="sldImg"/>
          </p:nvPr>
        </p:nvSpPr>
        <p:spPr>
          <a:xfrm>
            <a:off x="1665288" y="727075"/>
            <a:ext cx="3986212" cy="3587750"/>
          </a:xfrm>
          <a:ln/>
        </p:spPr>
      </p:sp>
      <p:sp>
        <p:nvSpPr>
          <p:cNvPr id="36868"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925763"/>
            <a:ext cx="9009063" cy="1263650"/>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297996" name="Rectangle 12"/>
          <p:cNvSpPr>
            <a:spLocks noGrp="1" noChangeArrowheads="1"/>
          </p:cNvSpPr>
          <p:nvPr>
            <p:ph type="ctrTitle"/>
          </p:nvPr>
        </p:nvSpPr>
        <p:spPr>
          <a:xfrm>
            <a:off x="990600" y="2011680"/>
            <a:ext cx="7772400" cy="1754506"/>
          </a:xfrm>
        </p:spPr>
        <p:txBody>
          <a:bodyPr/>
          <a:lstStyle>
            <a:lvl1pPr>
              <a:defRPr/>
            </a:lvl1pPr>
          </a:lstStyle>
          <a:p>
            <a:r>
              <a:rPr lang="en-US"/>
              <a:t>Click to edit Master title style</a:t>
            </a:r>
          </a:p>
        </p:txBody>
      </p:sp>
      <p:sp>
        <p:nvSpPr>
          <p:cNvPr id="297997" name="Rectangle 13"/>
          <p:cNvSpPr>
            <a:spLocks noGrp="1" noChangeArrowheads="1"/>
          </p:cNvSpPr>
          <p:nvPr>
            <p:ph type="subTitle" idx="1"/>
          </p:nvPr>
        </p:nvSpPr>
        <p:spPr>
          <a:xfrm>
            <a:off x="1371600" y="4663440"/>
            <a:ext cx="6400800" cy="210312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7497763"/>
            <a:ext cx="1905000" cy="549275"/>
          </a:xfrm>
        </p:spPr>
        <p:txBody>
          <a:bodyPr/>
          <a:lstStyle>
            <a:lvl1pPr>
              <a:defRPr smtClean="0">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7497763"/>
            <a:ext cx="2895600" cy="549275"/>
          </a:xfrm>
        </p:spPr>
        <p:txBody>
          <a:bodyPr/>
          <a:lstStyle>
            <a:lvl1pPr>
              <a:defRPr smtClean="0">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7497763"/>
            <a:ext cx="1905000" cy="549275"/>
          </a:xfrm>
        </p:spPr>
        <p:txBody>
          <a:bodyPr/>
          <a:lstStyle>
            <a:lvl1pPr>
              <a:defRPr smtClean="0">
                <a:solidFill>
                  <a:schemeClr val="bg2"/>
                </a:solidFill>
              </a:defRPr>
            </a:lvl1pPr>
          </a:lstStyle>
          <a:p>
            <a:pPr>
              <a:defRPr/>
            </a:pPr>
            <a:fld id="{25063142-6B1D-4F0B-8E12-3950D0B48F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C35CEDB-308D-4C37-95EB-9E84341EBE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57176"/>
            <a:ext cx="1951038" cy="71018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57176"/>
            <a:ext cx="5700712" cy="71018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D9AB6FE-49BC-4623-8451-D3DAD282AE5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879016C-6816-46A9-B7A0-F64BDF25E3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288281"/>
            <a:ext cx="7772400" cy="163449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488056"/>
            <a:ext cx="7772400" cy="180022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9CA7C3C-CF29-4F6C-89BD-5B04E2AC89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421256"/>
            <a:ext cx="3810000" cy="4937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421256"/>
            <a:ext cx="3810000" cy="4937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CAEA6D9-9D32-43E7-A629-12E00788566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9566"/>
            <a:ext cx="822960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42136"/>
            <a:ext cx="4040188" cy="7677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09850"/>
            <a:ext cx="4040188" cy="47415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842136"/>
            <a:ext cx="4041775" cy="7677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609850"/>
            <a:ext cx="4041775" cy="47415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C424AAA-62BA-4317-AFE8-603501C0A7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25BC424-103D-466F-B20A-1FC2F1B1E7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239DD5AB-F75F-450D-85AC-C5BFD0D565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27660"/>
            <a:ext cx="3008313" cy="139446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27660"/>
            <a:ext cx="5111750" cy="70237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722120"/>
            <a:ext cx="3008313" cy="56292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F526226-6EDC-4305-9838-4ABB3BDEED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760720"/>
            <a:ext cx="5486400" cy="680086"/>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35330"/>
            <a:ext cx="5486400" cy="49377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6440806"/>
            <a:ext cx="5486400" cy="965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08CBC75-98F3-4D58-A8AE-AB3D139F18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62" name="Rectangle 2"/>
          <p:cNvSpPr>
            <a:spLocks noChangeArrowheads="1"/>
          </p:cNvSpPr>
          <p:nvPr/>
        </p:nvSpPr>
        <p:spPr bwMode="ltGray">
          <a:xfrm>
            <a:off x="417513" y="1317625"/>
            <a:ext cx="438150" cy="569913"/>
          </a:xfrm>
          <a:prstGeom prst="rect">
            <a:avLst/>
          </a:prstGeom>
          <a:solidFill>
            <a:schemeClr val="accent2"/>
          </a:solidFill>
          <a:ln w="9525">
            <a:noFill/>
            <a:miter lim="800000"/>
            <a:headEnd/>
            <a:tailEnd/>
          </a:ln>
          <a:effectLst/>
        </p:spPr>
        <p:txBody>
          <a:bodyPr wrap="none" anchor="ctr"/>
          <a:lstStyle/>
          <a:p>
            <a:pPr eaLnBrk="1" hangingPunct="1">
              <a:defRPr/>
            </a:pPr>
            <a:endParaRPr kumimoji="1" lang="en-US" sz="2400"/>
          </a:p>
        </p:txBody>
      </p:sp>
      <p:sp>
        <p:nvSpPr>
          <p:cNvPr id="296963" name="Rectangle 3"/>
          <p:cNvSpPr>
            <a:spLocks noChangeArrowheads="1"/>
          </p:cNvSpPr>
          <p:nvPr/>
        </p:nvSpPr>
        <p:spPr bwMode="ltGray">
          <a:xfrm>
            <a:off x="800100" y="1317625"/>
            <a:ext cx="328613" cy="56991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kumimoji="1" lang="en-US" sz="2400"/>
          </a:p>
        </p:txBody>
      </p:sp>
      <p:sp>
        <p:nvSpPr>
          <p:cNvPr id="296964" name="Rectangle 4"/>
          <p:cNvSpPr>
            <a:spLocks noChangeArrowheads="1"/>
          </p:cNvSpPr>
          <p:nvPr/>
        </p:nvSpPr>
        <p:spPr bwMode="ltGray">
          <a:xfrm>
            <a:off x="541338" y="1825625"/>
            <a:ext cx="422275" cy="568325"/>
          </a:xfrm>
          <a:prstGeom prst="rect">
            <a:avLst/>
          </a:prstGeom>
          <a:solidFill>
            <a:schemeClr val="folHlink"/>
          </a:solidFill>
          <a:ln w="9525">
            <a:noFill/>
            <a:miter lim="800000"/>
            <a:headEnd/>
            <a:tailEnd/>
          </a:ln>
          <a:effectLst/>
        </p:spPr>
        <p:txBody>
          <a:bodyPr wrap="none" anchor="ctr"/>
          <a:lstStyle/>
          <a:p>
            <a:pPr eaLnBrk="1" hangingPunct="1">
              <a:defRPr/>
            </a:pPr>
            <a:endParaRPr kumimoji="1" lang="en-US" sz="2400"/>
          </a:p>
        </p:txBody>
      </p:sp>
      <p:sp>
        <p:nvSpPr>
          <p:cNvPr id="296965" name="Rectangle 5"/>
          <p:cNvSpPr>
            <a:spLocks noChangeArrowheads="1"/>
          </p:cNvSpPr>
          <p:nvPr/>
        </p:nvSpPr>
        <p:spPr bwMode="ltGray">
          <a:xfrm>
            <a:off x="911225" y="1825625"/>
            <a:ext cx="368300" cy="568325"/>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defRPr/>
            </a:pPr>
            <a:endParaRPr kumimoji="1" lang="en-US" sz="2400"/>
          </a:p>
        </p:txBody>
      </p:sp>
      <p:sp>
        <p:nvSpPr>
          <p:cNvPr id="296966" name="Rectangle 6"/>
          <p:cNvSpPr>
            <a:spLocks noChangeArrowheads="1"/>
          </p:cNvSpPr>
          <p:nvPr/>
        </p:nvSpPr>
        <p:spPr bwMode="ltGray">
          <a:xfrm>
            <a:off x="127000" y="1736725"/>
            <a:ext cx="560388" cy="508000"/>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1" hangingPunct="1">
              <a:defRPr/>
            </a:pPr>
            <a:endParaRPr kumimoji="1" lang="en-US" sz="2400"/>
          </a:p>
        </p:txBody>
      </p:sp>
      <p:sp>
        <p:nvSpPr>
          <p:cNvPr id="296967" name="Rectangle 7"/>
          <p:cNvSpPr>
            <a:spLocks noChangeArrowheads="1"/>
          </p:cNvSpPr>
          <p:nvPr/>
        </p:nvSpPr>
        <p:spPr bwMode="gray">
          <a:xfrm>
            <a:off x="762000" y="1189038"/>
            <a:ext cx="31750" cy="1262062"/>
          </a:xfrm>
          <a:prstGeom prst="rect">
            <a:avLst/>
          </a:prstGeom>
          <a:solidFill>
            <a:schemeClr val="bg2"/>
          </a:solidFill>
          <a:ln w="9525">
            <a:noFill/>
            <a:miter lim="800000"/>
            <a:headEnd/>
            <a:tailEnd/>
          </a:ln>
          <a:effectLst/>
        </p:spPr>
        <p:txBody>
          <a:bodyPr wrap="none" anchor="ctr"/>
          <a:lstStyle/>
          <a:p>
            <a:pPr eaLnBrk="1" hangingPunct="1">
              <a:defRPr/>
            </a:pPr>
            <a:endParaRPr kumimoji="1" lang="en-US" sz="2400"/>
          </a:p>
        </p:txBody>
      </p:sp>
      <p:sp>
        <p:nvSpPr>
          <p:cNvPr id="296968" name="Rectangle 8"/>
          <p:cNvSpPr>
            <a:spLocks noChangeArrowheads="1"/>
          </p:cNvSpPr>
          <p:nvPr/>
        </p:nvSpPr>
        <p:spPr bwMode="gray">
          <a:xfrm>
            <a:off x="442913" y="2136775"/>
            <a:ext cx="8226425" cy="381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eaLnBrk="1" hangingPunct="1">
              <a:defRPr/>
            </a:pPr>
            <a:endParaRPr kumimoji="1" lang="en-US" sz="2400"/>
          </a:p>
        </p:txBody>
      </p:sp>
      <p:sp>
        <p:nvSpPr>
          <p:cNvPr id="1033" name="Rectangle 9"/>
          <p:cNvSpPr>
            <a:spLocks noGrp="1" noChangeArrowheads="1"/>
          </p:cNvSpPr>
          <p:nvPr>
            <p:ph type="title"/>
          </p:nvPr>
        </p:nvSpPr>
        <p:spPr bwMode="auto">
          <a:xfrm>
            <a:off x="1150938" y="257175"/>
            <a:ext cx="7793037" cy="17541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420938"/>
            <a:ext cx="7772400" cy="493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6971" name="Rectangle 11"/>
          <p:cNvSpPr>
            <a:spLocks noGrp="1" noChangeArrowheads="1"/>
          </p:cNvSpPr>
          <p:nvPr>
            <p:ph type="dt" sz="half" idx="2"/>
          </p:nvPr>
        </p:nvSpPr>
        <p:spPr bwMode="auto">
          <a:xfrm>
            <a:off x="1162050" y="7493000"/>
            <a:ext cx="1905000" cy="5476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smtClean="0"/>
            </a:lvl1pPr>
          </a:lstStyle>
          <a:p>
            <a:pPr>
              <a:defRPr/>
            </a:pPr>
            <a:endParaRPr lang="en-US"/>
          </a:p>
        </p:txBody>
      </p:sp>
      <p:sp>
        <p:nvSpPr>
          <p:cNvPr id="296972" name="Rectangle 12"/>
          <p:cNvSpPr>
            <a:spLocks noGrp="1" noChangeArrowheads="1"/>
          </p:cNvSpPr>
          <p:nvPr>
            <p:ph type="ftr" sz="quarter" idx="3"/>
          </p:nvPr>
        </p:nvSpPr>
        <p:spPr bwMode="auto">
          <a:xfrm>
            <a:off x="3657600" y="7493000"/>
            <a:ext cx="2895600" cy="5476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US"/>
          </a:p>
        </p:txBody>
      </p:sp>
      <p:sp>
        <p:nvSpPr>
          <p:cNvPr id="296973" name="Rectangle 13"/>
          <p:cNvSpPr>
            <a:spLocks noGrp="1" noChangeArrowheads="1"/>
          </p:cNvSpPr>
          <p:nvPr>
            <p:ph type="sldNum" sz="quarter" idx="4"/>
          </p:nvPr>
        </p:nvSpPr>
        <p:spPr bwMode="auto">
          <a:xfrm>
            <a:off x="7042150" y="7493000"/>
            <a:ext cx="1905000" cy="5476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75D4AAC5-ECD1-47BA-BFBD-68806C64C9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hyperlink" Target="https://urldefense.proofpoint.com/v2/url?u=https-3A__www.usda.gov_oascr_how-2Dto-2Dfile-2Da-2Dprogram-2Ddiscrimination-2Dcomplaint&amp;d=DwMFAg&amp;c=GSntNbUav5AC0JJIyPOufmfQT3u3zI7UKdoVzPd-7og&amp;r=w_6Bdhsa5aGdkS74onl9mxe3UMiE134F4Du2r_AbaY4&amp;m=LSvpZQEQNkbk8htGfOYFMhvb6JtYGZkuAEy12WOo8fc&amp;s=RLHdtgBVuesOddEQXYlbI0Z1Y6_4FEbUljrSnx-aS3s&amp;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urldefense.proofpoint.com/v2/url?u=https-3A__www.usda.gov_oascr_how-2Dto-2Dfile-2Da-2Dprogram-2Ddiscrimination-2Dcomplaint&amp;d=DwMFAg&amp;c=GSntNbUav5AC0JJIyPOufmfQT3u3zI7UKdoVzPd-7og&amp;r=w_6Bdhsa5aGdkS74onl9mxe3UMiE134F4Du2r_AbaY4&amp;m=LSvpZQEQNkbk8htGfOYFMhvb6JtYGZkuAEy12WOo8fc&amp;s=RLHdtgBVuesOddEQXYlbI0Z1Y6_4FEbUljrSnx-aS3s&amp;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F0C5DAFD-83B8-47B1-8B83-1692E771B219}" type="slidenum">
              <a:rPr lang="en-US"/>
              <a:pPr/>
              <a:t>1</a:t>
            </a:fld>
            <a:endParaRPr lang="en-US"/>
          </a:p>
        </p:txBody>
      </p:sp>
      <p:sp>
        <p:nvSpPr>
          <p:cNvPr id="3075" name="Rectangle 2"/>
          <p:cNvSpPr>
            <a:spLocks noGrp="1" noChangeArrowheads="1"/>
          </p:cNvSpPr>
          <p:nvPr>
            <p:ph type="title"/>
          </p:nvPr>
        </p:nvSpPr>
        <p:spPr>
          <a:xfrm>
            <a:off x="1150938" y="1295400"/>
            <a:ext cx="7793037" cy="3048000"/>
          </a:xfrm>
          <a:noFill/>
        </p:spPr>
        <p:txBody>
          <a:bodyPr/>
          <a:lstStyle/>
          <a:p>
            <a:pPr eaLnBrk="1" hangingPunct="1"/>
            <a:r>
              <a:rPr lang="en-US" dirty="0" smtClean="0"/>
              <a:t>Civil Rights Compliance in</a:t>
            </a:r>
            <a:br>
              <a:rPr lang="en-US" dirty="0" smtClean="0"/>
            </a:br>
            <a:r>
              <a:rPr lang="en-US" dirty="0" smtClean="0"/>
              <a:t>The Emergency Food</a:t>
            </a:r>
            <a:br>
              <a:rPr lang="en-US" dirty="0" smtClean="0"/>
            </a:br>
            <a:r>
              <a:rPr lang="en-US" dirty="0" smtClean="0"/>
              <a:t>Assistance Program (TEFAP)</a:t>
            </a:r>
          </a:p>
        </p:txBody>
      </p:sp>
      <p:sp>
        <p:nvSpPr>
          <p:cNvPr id="3076" name="Rectangle 3"/>
          <p:cNvSpPr>
            <a:spLocks noGrp="1" noChangeArrowheads="1"/>
          </p:cNvSpPr>
          <p:nvPr>
            <p:ph type="body" idx="1"/>
          </p:nvPr>
        </p:nvSpPr>
        <p:spPr>
          <a:xfrm>
            <a:off x="152400" y="6950075"/>
            <a:ext cx="4724400" cy="1279525"/>
          </a:xfrm>
        </p:spPr>
        <p:txBody>
          <a:bodyPr/>
          <a:lstStyle/>
          <a:p>
            <a:pPr eaLnBrk="1" hangingPunct="1">
              <a:buFont typeface="Wingdings" pitchFamily="2" charset="2"/>
              <a:buNone/>
            </a:pPr>
            <a:r>
              <a:rPr lang="en-US" sz="2000" dirty="0" smtClean="0"/>
              <a:t>Food and Nutrition Service</a:t>
            </a:r>
          </a:p>
          <a:p>
            <a:pPr eaLnBrk="1" hangingPunct="1">
              <a:buFont typeface="Wingdings" pitchFamily="2" charset="2"/>
              <a:buNone/>
            </a:pPr>
            <a:r>
              <a:rPr lang="en-US" sz="2000" dirty="0" smtClean="0"/>
              <a:t>Office of Civil Rights</a:t>
            </a:r>
          </a:p>
          <a:p>
            <a:pPr eaLnBrk="1" hangingPunct="1">
              <a:buFont typeface="Wingdings" pitchFamily="2" charset="2"/>
              <a:buNone/>
            </a:pPr>
            <a:r>
              <a:rPr lang="en-US" sz="2000" dirty="0" smtClean="0"/>
              <a:t>October 2020</a:t>
            </a:r>
          </a:p>
        </p:txBody>
      </p:sp>
      <p:pic>
        <p:nvPicPr>
          <p:cNvPr id="3077" name="Picture 4" descr="Picture1"/>
          <p:cNvPicPr>
            <a:picLocks noChangeAspect="1" noChangeArrowheads="1"/>
          </p:cNvPicPr>
          <p:nvPr/>
        </p:nvPicPr>
        <p:blipFill>
          <a:blip r:embed="rId2" cstate="print"/>
          <a:srcRect/>
          <a:stretch>
            <a:fillRect/>
          </a:stretch>
        </p:blipFill>
        <p:spPr bwMode="auto">
          <a:xfrm>
            <a:off x="5562600" y="4479925"/>
            <a:ext cx="2819400" cy="3200400"/>
          </a:xfrm>
          <a:prstGeom prst="rect">
            <a:avLst/>
          </a:prstGeom>
          <a:noFill/>
          <a:ln w="9525">
            <a:noFill/>
            <a:miter lim="800000"/>
            <a:headEnd/>
            <a:tailEnd/>
          </a:ln>
        </p:spPr>
      </p:pic>
      <p:sp>
        <p:nvSpPr>
          <p:cNvPr id="3078" name="Text Box 5"/>
          <p:cNvSpPr txBox="1">
            <a:spLocks noChangeArrowheads="1"/>
          </p:cNvSpPr>
          <p:nvPr/>
        </p:nvSpPr>
        <p:spPr bwMode="auto">
          <a:xfrm>
            <a:off x="1295400" y="5934075"/>
            <a:ext cx="1425575" cy="369888"/>
          </a:xfrm>
          <a:prstGeom prst="rect">
            <a:avLst/>
          </a:prstGeom>
          <a:noFill/>
          <a:ln w="9525">
            <a:noFill/>
            <a:miter lim="800000"/>
            <a:headEnd/>
            <a:tailEnd/>
          </a:ln>
        </p:spPr>
        <p:txBody>
          <a:bodyPr>
            <a:spAutoFit/>
          </a:bodyPr>
          <a:lstStyle/>
          <a:p>
            <a:pPr algn="l">
              <a:spcBef>
                <a:spcPct val="50000"/>
              </a:spcBef>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180165E5-0F51-4F59-80E6-AD9F35EFEDC6}" type="slidenum">
              <a:rPr lang="en-US"/>
              <a:pPr/>
              <a:t>10</a:t>
            </a:fld>
            <a:endParaRPr lang="en-US"/>
          </a:p>
        </p:txBody>
      </p:sp>
      <p:sp>
        <p:nvSpPr>
          <p:cNvPr id="12291" name="Rectangle 2"/>
          <p:cNvSpPr>
            <a:spLocks noGrp="1" noChangeArrowheads="1"/>
          </p:cNvSpPr>
          <p:nvPr>
            <p:ph type="title"/>
          </p:nvPr>
        </p:nvSpPr>
        <p:spPr>
          <a:xfrm>
            <a:off x="1150938" y="274638"/>
            <a:ext cx="7383462" cy="1919287"/>
          </a:xfrm>
        </p:spPr>
        <p:txBody>
          <a:bodyPr/>
          <a:lstStyle/>
          <a:p>
            <a:pPr algn="ctr" eaLnBrk="1" hangingPunct="1"/>
            <a:r>
              <a:rPr lang="en-US" smtClean="0"/>
              <a:t>Public Notification System</a:t>
            </a:r>
            <a:br>
              <a:rPr lang="en-US" smtClean="0"/>
            </a:br>
            <a:r>
              <a:rPr lang="en-US" smtClean="0"/>
              <a:t>Requirements                       </a:t>
            </a:r>
          </a:p>
        </p:txBody>
      </p:sp>
      <p:sp>
        <p:nvSpPr>
          <p:cNvPr id="12292" name="Rectangle 3"/>
          <p:cNvSpPr>
            <a:spLocks noGrp="1" noChangeArrowheads="1"/>
          </p:cNvSpPr>
          <p:nvPr>
            <p:ph type="body" idx="1"/>
          </p:nvPr>
        </p:nvSpPr>
        <p:spPr>
          <a:xfrm>
            <a:off x="457200" y="2514600"/>
            <a:ext cx="8229600" cy="5181600"/>
          </a:xfrm>
        </p:spPr>
        <p:txBody>
          <a:bodyPr/>
          <a:lstStyle/>
          <a:p>
            <a:pPr eaLnBrk="1" hangingPunct="1">
              <a:lnSpc>
                <a:spcPct val="80000"/>
              </a:lnSpc>
            </a:pPr>
            <a:r>
              <a:rPr lang="en-US" sz="2400" dirty="0" smtClean="0"/>
              <a:t>Publicize TEFAP to all, including underserved populations and the entities that service them;</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Provide information in alternative formats, including web-based information for persons with disabilities;</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Use the nondiscrimination statement on all applicable publications;</a:t>
            </a:r>
          </a:p>
          <a:p>
            <a:pPr eaLnBrk="1" hangingPunct="1">
              <a:lnSpc>
                <a:spcPct val="80000"/>
              </a:lnSpc>
            </a:pPr>
            <a:endParaRPr lang="en-US" sz="2400" dirty="0" smtClean="0"/>
          </a:p>
          <a:p>
            <a:pPr eaLnBrk="1" hangingPunct="1">
              <a:lnSpc>
                <a:spcPct val="80000"/>
              </a:lnSpc>
            </a:pPr>
            <a:r>
              <a:rPr lang="en-US" sz="2400" dirty="0" smtClean="0"/>
              <a:t>Convey the message of equal opportunity in all graphics on all materials; and</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Display the “And Justice For All” poster in a prominent location. </a:t>
            </a:r>
          </a:p>
          <a:p>
            <a:pPr eaLnBrk="1" hangingPunct="1">
              <a:lnSpc>
                <a:spcPct val="80000"/>
              </a:lnSpc>
            </a:pPr>
            <a:endParaRPr lang="en-US"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9BF4E74E-68DD-4F1C-A7CF-06776C5D9AFF}" type="slidenum">
              <a:rPr lang="en-US"/>
              <a:pPr/>
              <a:t>11</a:t>
            </a:fld>
            <a:endParaRPr lang="en-US"/>
          </a:p>
        </p:txBody>
      </p:sp>
      <p:sp>
        <p:nvSpPr>
          <p:cNvPr id="13315" name="Rectangle 2"/>
          <p:cNvSpPr>
            <a:spLocks noGrp="1" noChangeArrowheads="1"/>
          </p:cNvSpPr>
          <p:nvPr>
            <p:ph type="title"/>
          </p:nvPr>
        </p:nvSpPr>
        <p:spPr>
          <a:xfrm>
            <a:off x="1150938" y="257175"/>
            <a:ext cx="7793037" cy="1389063"/>
          </a:xfrm>
        </p:spPr>
        <p:txBody>
          <a:bodyPr/>
          <a:lstStyle/>
          <a:p>
            <a:pPr eaLnBrk="1" hangingPunct="1"/>
            <a:r>
              <a:rPr lang="en-US" dirty="0" smtClean="0"/>
              <a:t>And Justice For All…</a:t>
            </a:r>
          </a:p>
        </p:txBody>
      </p:sp>
      <p:graphicFrame>
        <p:nvGraphicFramePr>
          <p:cNvPr id="3" name="Object 2"/>
          <p:cNvGraphicFramePr>
            <a:graphicFrameLocks noChangeAspect="1"/>
          </p:cNvGraphicFramePr>
          <p:nvPr>
            <p:extLst>
              <p:ext uri="{D42A27DB-BD31-4B8C-83A1-F6EECF244321}">
                <p14:modId xmlns:p14="http://schemas.microsoft.com/office/powerpoint/2010/main" val="805806116"/>
              </p:ext>
            </p:extLst>
          </p:nvPr>
        </p:nvGraphicFramePr>
        <p:xfrm>
          <a:off x="2143735" y="2209800"/>
          <a:ext cx="3761766" cy="5830888"/>
        </p:xfrm>
        <a:graphic>
          <a:graphicData uri="http://schemas.openxmlformats.org/presentationml/2006/ole">
            <mc:AlternateContent xmlns:mc="http://schemas.openxmlformats.org/markup-compatibility/2006">
              <mc:Choice xmlns:v="urn:schemas-microsoft-com:vml" Requires="v">
                <p:oleObj spid="_x0000_s1037" name="Acrobat Document" r:id="rId4" imgW="7543441" imgH="11658317" progId="AcroExch.Document.DC">
                  <p:embed/>
                </p:oleObj>
              </mc:Choice>
              <mc:Fallback>
                <p:oleObj name="Acrobat Document" r:id="rId4" imgW="7543441" imgH="11658317" progId="AcroExch.Document.DC">
                  <p:embed/>
                  <p:pic>
                    <p:nvPicPr>
                      <p:cNvPr id="0" name=""/>
                      <p:cNvPicPr/>
                      <p:nvPr/>
                    </p:nvPicPr>
                    <p:blipFill>
                      <a:blip r:embed="rId5"/>
                      <a:stretch>
                        <a:fillRect/>
                      </a:stretch>
                    </p:blipFill>
                    <p:spPr>
                      <a:xfrm>
                        <a:off x="2143735" y="2209800"/>
                        <a:ext cx="3761766" cy="5830888"/>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2262BDFE-D054-4A50-8E76-420A975F94E8}" type="slidenum">
              <a:rPr lang="en-US"/>
              <a:pPr/>
              <a:t>12</a:t>
            </a:fld>
            <a:endParaRPr lang="en-US"/>
          </a:p>
        </p:txBody>
      </p:sp>
      <p:sp>
        <p:nvSpPr>
          <p:cNvPr id="14339" name="Rectangle 2"/>
          <p:cNvSpPr>
            <a:spLocks noGrp="1" noChangeArrowheads="1"/>
          </p:cNvSpPr>
          <p:nvPr>
            <p:ph type="title"/>
          </p:nvPr>
        </p:nvSpPr>
        <p:spPr>
          <a:xfrm>
            <a:off x="1150938" y="257175"/>
            <a:ext cx="7793037" cy="1389063"/>
          </a:xfrm>
        </p:spPr>
        <p:txBody>
          <a:bodyPr/>
          <a:lstStyle/>
          <a:p>
            <a:pPr algn="ctr" eaLnBrk="1" hangingPunct="1"/>
            <a:r>
              <a:rPr lang="en-US" sz="4000" dirty="0" smtClean="0"/>
              <a:t>Nondiscrimination Statement </a:t>
            </a:r>
            <a:r>
              <a:rPr lang="en-US" sz="3600" dirty="0" smtClean="0"/>
              <a:t>(Revised October 2015)</a:t>
            </a:r>
          </a:p>
        </p:txBody>
      </p:sp>
      <p:sp>
        <p:nvSpPr>
          <p:cNvPr id="14340" name="Rectangle 3"/>
          <p:cNvSpPr>
            <a:spLocks noGrp="1" noChangeArrowheads="1"/>
          </p:cNvSpPr>
          <p:nvPr>
            <p:ph type="body" idx="1"/>
          </p:nvPr>
        </p:nvSpPr>
        <p:spPr>
          <a:xfrm>
            <a:off x="228600" y="1752600"/>
            <a:ext cx="8915400" cy="6477000"/>
          </a:xfrm>
        </p:spPr>
        <p:txBody>
          <a:bodyPr/>
          <a:lstStyle/>
          <a:p>
            <a:pPr marL="447675" indent="-447675" algn="ctr" eaLnBrk="1" hangingPunct="1">
              <a:lnSpc>
                <a:spcPct val="90000"/>
              </a:lnSpc>
              <a:buFont typeface="Wingdings" pitchFamily="2" charset="2"/>
              <a:buNone/>
            </a:pPr>
            <a:r>
              <a:rPr lang="en-US" sz="2400" b="1" dirty="0" smtClean="0"/>
              <a:t>Full Statement</a:t>
            </a:r>
          </a:p>
          <a:p>
            <a:pPr marL="0" indent="0">
              <a:buNone/>
            </a:pPr>
            <a:r>
              <a:rPr lang="en-US" sz="2400" dirty="0"/>
              <a:t>     </a:t>
            </a:r>
            <a:r>
              <a:rPr lang="en-US" sz="14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0" indent="0">
              <a:buNone/>
            </a:pPr>
            <a:endParaRPr lang="en-US" sz="1400" dirty="0"/>
          </a:p>
          <a:p>
            <a:pPr marL="0" indent="0">
              <a:buNone/>
            </a:pPr>
            <a:r>
              <a:rPr lang="en-US" sz="14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p>
          <a:p>
            <a:pPr marL="0" indent="0">
              <a:buNone/>
            </a:pPr>
            <a:endParaRPr lang="en-US" sz="1400" dirty="0"/>
          </a:p>
          <a:p>
            <a:pPr marL="0" indent="0">
              <a:buNone/>
            </a:pPr>
            <a:r>
              <a:rPr lang="en-US" sz="1400" dirty="0"/>
              <a:t>To file a program complaint of discrimination, complete the USDA Program Discrimination Complaint Form, (AD-3027) found online at: </a:t>
            </a:r>
            <a:r>
              <a:rPr lang="en-US" sz="1400" u="sng" dirty="0">
                <a:hlinkClick r:id="rId3"/>
              </a:rPr>
              <a:t>https://</a:t>
            </a:r>
            <a:r>
              <a:rPr lang="en-US" sz="1400" u="sng" dirty="0" smtClean="0">
                <a:hlinkClick r:id="rId3"/>
              </a:rPr>
              <a:t>www.usda.gov/oascr/how-to-file-a-program-discrimination-complaint</a:t>
            </a:r>
            <a:r>
              <a:rPr lang="en-US" sz="1400" dirty="0" smtClean="0">
                <a:solidFill>
                  <a:schemeClr val="tx2">
                    <a:lumMod val="60000"/>
                    <a:lumOff val="40000"/>
                  </a:schemeClr>
                </a:solidFill>
              </a:rPr>
              <a:t> </a:t>
            </a:r>
            <a:r>
              <a:rPr lang="en-US" sz="1400" dirty="0"/>
              <a:t>and at any USDA office, or write a letter addressed to USDA and provide in the letter all of the information requested in the form. To request a copy of the complaint form, call (866) 632-9992. Submit your completed form or letter to USDA by: </a:t>
            </a:r>
          </a:p>
          <a:p>
            <a:pPr marL="0" indent="0">
              <a:buNone/>
            </a:pPr>
            <a:r>
              <a:rPr lang="en-US" sz="1400" dirty="0"/>
              <a:t>(1) mail: U.S. Department of Agriculture </a:t>
            </a:r>
          </a:p>
          <a:p>
            <a:pPr marL="0" indent="0">
              <a:buNone/>
            </a:pPr>
            <a:r>
              <a:rPr lang="en-US" sz="1400" dirty="0"/>
              <a:t>Office of the Assistant Secretary for Civil Rights </a:t>
            </a:r>
          </a:p>
          <a:p>
            <a:pPr marL="0" indent="0">
              <a:buNone/>
            </a:pPr>
            <a:r>
              <a:rPr lang="en-US" sz="1400" dirty="0"/>
              <a:t>1400 Independence Avenue, SW </a:t>
            </a:r>
          </a:p>
          <a:p>
            <a:pPr marL="0" indent="0">
              <a:buNone/>
            </a:pPr>
            <a:r>
              <a:rPr lang="en-US" sz="1400" dirty="0"/>
              <a:t>Washington, D.C. 20250-9410; </a:t>
            </a:r>
          </a:p>
          <a:p>
            <a:pPr marL="0" indent="0">
              <a:buNone/>
            </a:pPr>
            <a:r>
              <a:rPr lang="en-US" sz="1400" dirty="0"/>
              <a:t>(2) fax: (202) 690-7442; or </a:t>
            </a:r>
          </a:p>
          <a:p>
            <a:pPr marL="0" indent="0">
              <a:buNone/>
            </a:pPr>
            <a:r>
              <a:rPr lang="en-US" sz="1400" dirty="0"/>
              <a:t>(3) email: program.intake@usda.gov. </a:t>
            </a:r>
          </a:p>
          <a:p>
            <a:pPr marL="0" indent="0">
              <a:buNone/>
            </a:pPr>
            <a:r>
              <a:rPr lang="en-US" sz="1400" dirty="0"/>
              <a:t>                          This institution is an equal opportunity provider. </a:t>
            </a:r>
          </a:p>
          <a:p>
            <a:pPr marL="447675" indent="-447675" eaLnBrk="1" hangingPunct="1">
              <a:lnSpc>
                <a:spcPct val="90000"/>
              </a:lnSpc>
              <a:buFont typeface="Wingdings" pitchFamily="2" charset="2"/>
              <a:buNone/>
            </a:pPr>
            <a:endParaRPr lang="en-US" sz="1400" dirty="0"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0528A76D-F18E-4D72-BC15-A0EC6DB3243C}" type="slidenum">
              <a:rPr lang="en-US"/>
              <a:pPr/>
              <a:t>13</a:t>
            </a:fld>
            <a:endParaRPr lang="en-US"/>
          </a:p>
        </p:txBody>
      </p:sp>
      <p:sp>
        <p:nvSpPr>
          <p:cNvPr id="15363" name="Rectangle 2"/>
          <p:cNvSpPr>
            <a:spLocks noGrp="1" noChangeArrowheads="1"/>
          </p:cNvSpPr>
          <p:nvPr>
            <p:ph type="title"/>
          </p:nvPr>
        </p:nvSpPr>
        <p:spPr>
          <a:xfrm>
            <a:off x="1150938" y="257175"/>
            <a:ext cx="7793037" cy="1296988"/>
          </a:xfrm>
        </p:spPr>
        <p:txBody>
          <a:bodyPr/>
          <a:lstStyle/>
          <a:p>
            <a:pPr eaLnBrk="1" hangingPunct="1"/>
            <a:r>
              <a:rPr lang="en-US" smtClean="0"/>
              <a:t>Nondiscrimination Statement</a:t>
            </a:r>
          </a:p>
        </p:txBody>
      </p:sp>
      <p:sp>
        <p:nvSpPr>
          <p:cNvPr id="15364" name="Rectangle 3"/>
          <p:cNvSpPr>
            <a:spLocks noGrp="1" noChangeArrowheads="1"/>
          </p:cNvSpPr>
          <p:nvPr>
            <p:ph type="body" idx="1"/>
          </p:nvPr>
        </p:nvSpPr>
        <p:spPr>
          <a:xfrm>
            <a:off x="457200" y="2667000"/>
            <a:ext cx="8077200" cy="4648200"/>
          </a:xfrm>
        </p:spPr>
        <p:txBody>
          <a:bodyPr/>
          <a:lstStyle/>
          <a:p>
            <a:pPr eaLnBrk="1" hangingPunct="1"/>
            <a:r>
              <a:rPr lang="en-US" dirty="0" smtClean="0"/>
              <a:t>Include the nondiscrimination statement on </a:t>
            </a:r>
            <a:r>
              <a:rPr lang="en-US" u="sng" dirty="0" smtClean="0"/>
              <a:t>all</a:t>
            </a:r>
            <a:r>
              <a:rPr lang="en-US" dirty="0" smtClean="0"/>
              <a:t> materials that describe TEFAP benefits; including web-sites. </a:t>
            </a:r>
          </a:p>
          <a:p>
            <a:pPr eaLnBrk="1" hangingPunct="1"/>
            <a:endParaRPr lang="en-US" dirty="0" smtClean="0"/>
          </a:p>
          <a:p>
            <a:pPr eaLnBrk="1" hangingPunct="1"/>
            <a:r>
              <a:rPr lang="en-US" dirty="0" smtClean="0"/>
              <a:t>For radio or television public service announcements, the nondiscrimination does not have to be read in its entirety. A short statement is sufficient.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E289D16D-E267-4074-8287-CD7481FA0438}" type="slidenum">
              <a:rPr lang="en-US"/>
              <a:pPr/>
              <a:t>14</a:t>
            </a:fld>
            <a:endParaRPr lang="en-US"/>
          </a:p>
        </p:txBody>
      </p:sp>
      <p:sp>
        <p:nvSpPr>
          <p:cNvPr id="16387" name="Rectangle 2"/>
          <p:cNvSpPr>
            <a:spLocks noGrp="1" noChangeArrowheads="1"/>
          </p:cNvSpPr>
          <p:nvPr>
            <p:ph type="title"/>
          </p:nvPr>
        </p:nvSpPr>
        <p:spPr>
          <a:xfrm>
            <a:off x="1447800" y="257175"/>
            <a:ext cx="7010400" cy="1754188"/>
          </a:xfrm>
        </p:spPr>
        <p:txBody>
          <a:bodyPr/>
          <a:lstStyle/>
          <a:p>
            <a:pPr algn="ctr" eaLnBrk="1" hangingPunct="1"/>
            <a:r>
              <a:rPr lang="en-US" sz="4000" smtClean="0"/>
              <a:t>Minimum (Short) Nondiscrimination Statement</a:t>
            </a:r>
          </a:p>
        </p:txBody>
      </p:sp>
      <p:sp>
        <p:nvSpPr>
          <p:cNvPr id="16388" name="Rectangle 3"/>
          <p:cNvSpPr>
            <a:spLocks noGrp="1" noChangeArrowheads="1"/>
          </p:cNvSpPr>
          <p:nvPr>
            <p:ph type="body" idx="1"/>
          </p:nvPr>
        </p:nvSpPr>
        <p:spPr>
          <a:xfrm>
            <a:off x="304800" y="2468563"/>
            <a:ext cx="8686800" cy="5486400"/>
          </a:xfrm>
        </p:spPr>
        <p:txBody>
          <a:bodyPr/>
          <a:lstStyle/>
          <a:p>
            <a:pPr eaLnBrk="1" hangingPunct="1">
              <a:lnSpc>
                <a:spcPct val="90000"/>
              </a:lnSpc>
            </a:pPr>
            <a:r>
              <a:rPr lang="en-US" sz="2800" dirty="0" smtClean="0"/>
              <a:t>The long statement is to be used in most instances. The use of the shorter statement is an exception, not the rule and should only be used in special circumstances.</a:t>
            </a:r>
          </a:p>
          <a:p>
            <a:pPr eaLnBrk="1" hangingPunct="1">
              <a:lnSpc>
                <a:spcPct val="90000"/>
              </a:lnSpc>
            </a:pPr>
            <a:endParaRPr lang="en-US" sz="2800" dirty="0" smtClean="0"/>
          </a:p>
          <a:p>
            <a:pPr eaLnBrk="1" hangingPunct="1">
              <a:lnSpc>
                <a:spcPct val="90000"/>
              </a:lnSpc>
            </a:pPr>
            <a:r>
              <a:rPr lang="en-US" sz="2800" dirty="0" smtClean="0"/>
              <a:t>If written material is too small to permit the full statement to be included, the material will at a minimum include the following statement in print no smaller than the text:</a:t>
            </a:r>
          </a:p>
          <a:p>
            <a:pPr eaLnBrk="1" hangingPunct="1">
              <a:lnSpc>
                <a:spcPct val="90000"/>
              </a:lnSpc>
              <a:buFont typeface="Wingdings" pitchFamily="2" charset="2"/>
              <a:buNone/>
            </a:pPr>
            <a:endParaRPr lang="en-US" sz="2800" dirty="0" smtClean="0"/>
          </a:p>
          <a:p>
            <a:pPr algn="ctr" eaLnBrk="1" hangingPunct="1">
              <a:lnSpc>
                <a:spcPct val="90000"/>
              </a:lnSpc>
              <a:buFont typeface="Wingdings" pitchFamily="2" charset="2"/>
              <a:buNone/>
            </a:pPr>
            <a:r>
              <a:rPr lang="en-US" sz="2800" dirty="0" smtClean="0"/>
              <a:t>“This institution is an equal opportunity provider”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BC9A9742-EAC7-4FEA-8612-D493C457FD48}" type="slidenum">
              <a:rPr lang="en-US"/>
              <a:pPr/>
              <a:t>15</a:t>
            </a:fld>
            <a:endParaRPr lang="en-US"/>
          </a:p>
        </p:txBody>
      </p:sp>
      <p:sp>
        <p:nvSpPr>
          <p:cNvPr id="17411" name="Rectangle 2"/>
          <p:cNvSpPr>
            <a:spLocks noGrp="1" noChangeArrowheads="1"/>
          </p:cNvSpPr>
          <p:nvPr>
            <p:ph type="title"/>
          </p:nvPr>
        </p:nvSpPr>
        <p:spPr/>
        <p:txBody>
          <a:bodyPr/>
          <a:lstStyle/>
          <a:p>
            <a:pPr algn="ctr" eaLnBrk="1" hangingPunct="1"/>
            <a:r>
              <a:rPr lang="en-US" smtClean="0"/>
              <a:t>Nondiscrimination Statement Exception</a:t>
            </a:r>
          </a:p>
        </p:txBody>
      </p:sp>
      <p:sp>
        <p:nvSpPr>
          <p:cNvPr id="17412" name="Rectangle 3"/>
          <p:cNvSpPr>
            <a:spLocks noGrp="1" noChangeArrowheads="1"/>
          </p:cNvSpPr>
          <p:nvPr>
            <p:ph type="body" idx="1"/>
          </p:nvPr>
        </p:nvSpPr>
        <p:spPr>
          <a:xfrm>
            <a:off x="381000" y="2560638"/>
            <a:ext cx="8305800" cy="4799012"/>
          </a:xfrm>
        </p:spPr>
        <p:txBody>
          <a:bodyPr/>
          <a:lstStyle/>
          <a:p>
            <a:pPr eaLnBrk="1" hangingPunct="1"/>
            <a:r>
              <a:rPr lang="en-US" dirty="0" smtClean="0"/>
              <a:t>A nondiscrimination statement is not required to be imprinted on items such as cups, buttons, magnets, pens, etc. that identify TEFAP when the size or configuration makes it impractical.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D25F50AE-64B0-4B92-BE3B-9746290ED981}" type="slidenum">
              <a:rPr lang="en-US"/>
              <a:pPr/>
              <a:t>16</a:t>
            </a:fld>
            <a:endParaRPr lang="en-US"/>
          </a:p>
        </p:txBody>
      </p:sp>
      <p:sp>
        <p:nvSpPr>
          <p:cNvPr id="18435" name="Rectangle 2"/>
          <p:cNvSpPr>
            <a:spLocks noGrp="1" noChangeArrowheads="1"/>
          </p:cNvSpPr>
          <p:nvPr>
            <p:ph type="title"/>
          </p:nvPr>
        </p:nvSpPr>
        <p:spPr>
          <a:xfrm>
            <a:off x="1752600" y="731838"/>
            <a:ext cx="5867400" cy="1371600"/>
          </a:xfrm>
          <a:noFill/>
        </p:spPr>
        <p:txBody>
          <a:bodyPr lIns="92075" tIns="46038" rIns="92075" bIns="46038" anchor="ctr"/>
          <a:lstStyle/>
          <a:p>
            <a:pPr algn="ctr" eaLnBrk="1" hangingPunct="1"/>
            <a:r>
              <a:rPr lang="en-US" smtClean="0"/>
              <a:t>Civil Rights Complaint Handling</a:t>
            </a:r>
          </a:p>
        </p:txBody>
      </p:sp>
      <p:sp>
        <p:nvSpPr>
          <p:cNvPr id="18436" name="Rectangle 3"/>
          <p:cNvSpPr>
            <a:spLocks noGrp="1" noChangeArrowheads="1"/>
          </p:cNvSpPr>
          <p:nvPr>
            <p:ph type="body" idx="1"/>
          </p:nvPr>
        </p:nvSpPr>
        <p:spPr>
          <a:xfrm>
            <a:off x="533400" y="2468563"/>
            <a:ext cx="7924800" cy="4891087"/>
          </a:xfrm>
          <a:noFill/>
        </p:spPr>
        <p:txBody>
          <a:bodyPr lIns="92075" tIns="46038" rIns="92075" bIns="46038"/>
          <a:lstStyle/>
          <a:p>
            <a:pPr eaLnBrk="1" hangingPunct="1"/>
            <a:r>
              <a:rPr lang="en-US" sz="2800" u="sng" dirty="0">
                <a:solidFill>
                  <a:schemeClr val="tx2"/>
                </a:solidFill>
              </a:rPr>
              <a:t>Right to File a Complaint</a:t>
            </a:r>
            <a:r>
              <a:rPr lang="en-US" sz="2800" dirty="0">
                <a:solidFill>
                  <a:schemeClr val="tx2"/>
                </a:solidFill>
              </a:rPr>
              <a:t>:</a:t>
            </a:r>
            <a:r>
              <a:rPr lang="en-US" sz="2800" dirty="0"/>
              <a:t> </a:t>
            </a:r>
            <a:br>
              <a:rPr lang="en-US" sz="2800" dirty="0"/>
            </a:br>
            <a:r>
              <a:rPr lang="en-US" sz="2800" dirty="0"/>
              <a:t>Any person alleging discrimination based on race, color, national origin, sex, disability, age or reprisal or retaliation for prior civil rights activity in any program or activity conducted or funded by USDA, has a right to file a complaint within 180 days of the alleged discriminatory action. </a:t>
            </a:r>
          </a:p>
          <a:p>
            <a:pPr marL="0" indent="0" eaLnBrk="1" hangingPunct="1">
              <a:buNone/>
            </a:pPr>
            <a:endParaRPr lang="en-US" sz="2800" dirty="0" smtClean="0"/>
          </a:p>
        </p:txBody>
      </p:sp>
      <p:pic>
        <p:nvPicPr>
          <p:cNvPr id="18437" name="Picture 4"/>
          <p:cNvPicPr>
            <a:picLocks noChangeArrowheads="1"/>
          </p:cNvPicPr>
          <p:nvPr/>
        </p:nvPicPr>
        <p:blipFill>
          <a:blip r:embed="rId3" cstate="print"/>
          <a:srcRect/>
          <a:stretch>
            <a:fillRect/>
          </a:stretch>
        </p:blipFill>
        <p:spPr bwMode="auto">
          <a:xfrm>
            <a:off x="152400" y="6019800"/>
            <a:ext cx="2057400"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C380B304-90CD-4AE8-B722-42C4E31836E3}" type="slidenum">
              <a:rPr lang="en-US"/>
              <a:pPr/>
              <a:t>17</a:t>
            </a:fld>
            <a:endParaRPr lang="en-US"/>
          </a:p>
        </p:txBody>
      </p:sp>
      <p:sp>
        <p:nvSpPr>
          <p:cNvPr id="19459" name="Rectangle 2"/>
          <p:cNvSpPr>
            <a:spLocks noGrp="1" noChangeArrowheads="1"/>
          </p:cNvSpPr>
          <p:nvPr>
            <p:ph type="title"/>
          </p:nvPr>
        </p:nvSpPr>
        <p:spPr>
          <a:xfrm>
            <a:off x="1828800" y="731838"/>
            <a:ext cx="6172200" cy="1371600"/>
          </a:xfrm>
          <a:noFill/>
        </p:spPr>
        <p:txBody>
          <a:bodyPr lIns="92075" tIns="46038" rIns="92075" bIns="46038" anchor="ctr"/>
          <a:lstStyle/>
          <a:p>
            <a:pPr algn="ctr" eaLnBrk="1" hangingPunct="1"/>
            <a:r>
              <a:rPr lang="en-US" smtClean="0"/>
              <a:t>Civil Rights Complaint Handling</a:t>
            </a:r>
          </a:p>
        </p:txBody>
      </p:sp>
      <p:sp>
        <p:nvSpPr>
          <p:cNvPr id="19460" name="Rectangle 3"/>
          <p:cNvSpPr>
            <a:spLocks noGrp="1" noChangeArrowheads="1"/>
          </p:cNvSpPr>
          <p:nvPr>
            <p:ph type="body" idx="1"/>
          </p:nvPr>
        </p:nvSpPr>
        <p:spPr>
          <a:xfrm>
            <a:off x="533401" y="2416175"/>
            <a:ext cx="8001000" cy="5051425"/>
          </a:xfrm>
          <a:noFill/>
        </p:spPr>
        <p:txBody>
          <a:bodyPr lIns="92075" tIns="46038" rIns="92075" bIns="46038"/>
          <a:lstStyle/>
          <a:p>
            <a:pPr eaLnBrk="1" hangingPunct="1"/>
            <a:r>
              <a:rPr lang="en-US" sz="2800" u="sng" dirty="0" smtClean="0">
                <a:solidFill>
                  <a:schemeClr val="tx2"/>
                </a:solidFill>
              </a:rPr>
              <a:t>Acceptance</a:t>
            </a:r>
            <a:r>
              <a:rPr lang="en-US" sz="2800" dirty="0" smtClean="0">
                <a:solidFill>
                  <a:schemeClr val="tx2"/>
                </a:solidFill>
              </a:rPr>
              <a:t>:</a:t>
            </a:r>
            <a:r>
              <a:rPr lang="en-US" sz="2800" dirty="0" smtClean="0"/>
              <a:t> </a:t>
            </a:r>
            <a:br>
              <a:rPr lang="en-US" sz="2800" dirty="0" smtClean="0"/>
            </a:br>
            <a:r>
              <a:rPr lang="en-US" sz="2800" dirty="0" smtClean="0"/>
              <a:t>All civil rights complaints, written or verbal, shall be accepted and forwarded to the Family Support Division (FSD) Food Distribution Unit. </a:t>
            </a:r>
          </a:p>
          <a:p>
            <a:pPr eaLnBrk="1" hangingPunct="1"/>
            <a:r>
              <a:rPr lang="en-US" sz="2800" dirty="0" smtClean="0"/>
              <a:t>The State agency will forward the complaint to the FNS Regional Office and the Department of Social Services (DSS) Office of Civil Rights.</a:t>
            </a:r>
          </a:p>
          <a:p>
            <a:pPr eaLnBrk="1" hangingPunct="1">
              <a:buFont typeface="Wingdings" pitchFamily="2" charset="2"/>
              <a:buNone/>
            </a:pPr>
            <a:r>
              <a:rPr lang="en-US" dirty="0" smtClean="0"/>
              <a:t>   </a:t>
            </a:r>
          </a:p>
        </p:txBody>
      </p:sp>
      <p:pic>
        <p:nvPicPr>
          <p:cNvPr id="19461" name="Picture 4" descr="MCj02875210000[1]"/>
          <p:cNvPicPr>
            <a:picLocks noChangeAspect="1" noChangeArrowheads="1"/>
          </p:cNvPicPr>
          <p:nvPr/>
        </p:nvPicPr>
        <p:blipFill>
          <a:blip r:embed="rId3" cstate="print"/>
          <a:srcRect/>
          <a:stretch>
            <a:fillRect/>
          </a:stretch>
        </p:blipFill>
        <p:spPr bwMode="auto">
          <a:xfrm>
            <a:off x="3962400" y="5638801"/>
            <a:ext cx="2667000" cy="19811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DF490D55-0C8D-456A-BCF9-444B537773C0}" type="slidenum">
              <a:rPr lang="en-US"/>
              <a:pPr/>
              <a:t>18</a:t>
            </a:fld>
            <a:endParaRPr lang="en-US"/>
          </a:p>
        </p:txBody>
      </p:sp>
      <p:sp>
        <p:nvSpPr>
          <p:cNvPr id="20483" name="Rectangle 2"/>
          <p:cNvSpPr>
            <a:spLocks noGrp="1" noChangeArrowheads="1"/>
          </p:cNvSpPr>
          <p:nvPr>
            <p:ph type="title"/>
          </p:nvPr>
        </p:nvSpPr>
        <p:spPr>
          <a:xfrm>
            <a:off x="1447800" y="731838"/>
            <a:ext cx="6324600" cy="1371600"/>
          </a:xfrm>
          <a:noFill/>
        </p:spPr>
        <p:txBody>
          <a:bodyPr lIns="92075" tIns="46038" rIns="92075" bIns="46038" anchor="ctr"/>
          <a:lstStyle/>
          <a:p>
            <a:pPr algn="ctr" eaLnBrk="1" hangingPunct="1"/>
            <a:r>
              <a:rPr lang="en-US" sz="4000" smtClean="0"/>
              <a:t>Contents Of A Civil Rights Complaint</a:t>
            </a:r>
            <a:r>
              <a:rPr lang="en-US" sz="3200" b="1" i="1" smtClean="0"/>
              <a:t> </a:t>
            </a:r>
          </a:p>
        </p:txBody>
      </p:sp>
      <p:sp>
        <p:nvSpPr>
          <p:cNvPr id="20484" name="Rectangle 3"/>
          <p:cNvSpPr>
            <a:spLocks noGrp="1" noChangeArrowheads="1"/>
          </p:cNvSpPr>
          <p:nvPr>
            <p:ph type="body" idx="1"/>
          </p:nvPr>
        </p:nvSpPr>
        <p:spPr>
          <a:xfrm>
            <a:off x="304800" y="2560638"/>
            <a:ext cx="8229600" cy="5114925"/>
          </a:xfrm>
          <a:noFill/>
        </p:spPr>
        <p:txBody>
          <a:bodyPr lIns="92075" tIns="46038" rIns="92075" bIns="46038"/>
          <a:lstStyle/>
          <a:p>
            <a:pPr marL="447675" indent="-447675" eaLnBrk="1" hangingPunct="1">
              <a:lnSpc>
                <a:spcPct val="90000"/>
              </a:lnSpc>
            </a:pPr>
            <a:r>
              <a:rPr lang="en-US" sz="2800" dirty="0" smtClean="0"/>
              <a:t>Name, address and telephone number, or other means of contacting of the complainant;</a:t>
            </a:r>
          </a:p>
          <a:p>
            <a:pPr marL="447675" indent="-447675" eaLnBrk="1" hangingPunct="1">
              <a:lnSpc>
                <a:spcPct val="90000"/>
              </a:lnSpc>
              <a:buFont typeface="Wingdings" pitchFamily="2" charset="2"/>
              <a:buNone/>
            </a:pPr>
            <a:endParaRPr lang="en-US" sz="1400" dirty="0" smtClean="0"/>
          </a:p>
          <a:p>
            <a:pPr marL="447675" indent="-447675" eaLnBrk="1" hangingPunct="1">
              <a:lnSpc>
                <a:spcPct val="90000"/>
              </a:lnSpc>
            </a:pPr>
            <a:r>
              <a:rPr lang="en-US" sz="2800" dirty="0" smtClean="0"/>
              <a:t>Specific location and name of the agency delivering the service or benefit;</a:t>
            </a:r>
          </a:p>
          <a:p>
            <a:pPr marL="447675" indent="-447675" eaLnBrk="1" hangingPunct="1">
              <a:lnSpc>
                <a:spcPct val="90000"/>
              </a:lnSpc>
              <a:buFont typeface="Wingdings" pitchFamily="2" charset="2"/>
              <a:buNone/>
            </a:pPr>
            <a:endParaRPr lang="en-US" sz="1400" dirty="0" smtClean="0"/>
          </a:p>
          <a:p>
            <a:pPr marL="447675" indent="-447675" eaLnBrk="1" hangingPunct="1">
              <a:lnSpc>
                <a:spcPct val="90000"/>
              </a:lnSpc>
            </a:pPr>
            <a:r>
              <a:rPr lang="en-US" sz="2800" dirty="0" smtClean="0"/>
              <a:t>Nature of the incident or action that led the complainant to feel discrimination was a factor, and an example of the method of administration which is having a disparate effect on the public, potential eligible persons, applicants, or participants;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BA77E0E8-6D1E-4B63-8352-A6883E84EABE}" type="slidenum">
              <a:rPr lang="en-US"/>
              <a:pPr/>
              <a:t>19</a:t>
            </a:fld>
            <a:endParaRPr lang="en-US"/>
          </a:p>
        </p:txBody>
      </p:sp>
      <p:sp>
        <p:nvSpPr>
          <p:cNvPr id="21507" name="Rectangle 2"/>
          <p:cNvSpPr>
            <a:spLocks noGrp="1" noChangeArrowheads="1"/>
          </p:cNvSpPr>
          <p:nvPr>
            <p:ph type="title"/>
          </p:nvPr>
        </p:nvSpPr>
        <p:spPr>
          <a:xfrm>
            <a:off x="1371600" y="257175"/>
            <a:ext cx="7572375" cy="1754188"/>
          </a:xfrm>
        </p:spPr>
        <p:txBody>
          <a:bodyPr/>
          <a:lstStyle/>
          <a:p>
            <a:pPr eaLnBrk="1" hangingPunct="1"/>
            <a:r>
              <a:rPr lang="en-US" smtClean="0"/>
              <a:t>Contents Of A Civil Rights</a:t>
            </a:r>
            <a:br>
              <a:rPr lang="en-US" smtClean="0"/>
            </a:br>
            <a:r>
              <a:rPr lang="en-US" smtClean="0"/>
              <a:t>Complaint (continued)</a:t>
            </a:r>
          </a:p>
        </p:txBody>
      </p:sp>
      <p:sp>
        <p:nvSpPr>
          <p:cNvPr id="21508" name="Rectangle 3"/>
          <p:cNvSpPr>
            <a:spLocks noGrp="1" noChangeArrowheads="1"/>
          </p:cNvSpPr>
          <p:nvPr>
            <p:ph type="body" idx="1"/>
          </p:nvPr>
        </p:nvSpPr>
        <p:spPr>
          <a:xfrm>
            <a:off x="685800" y="2590800"/>
            <a:ext cx="7848600" cy="4876800"/>
          </a:xfrm>
        </p:spPr>
        <p:txBody>
          <a:bodyPr/>
          <a:lstStyle/>
          <a:p>
            <a:pPr eaLnBrk="1" hangingPunct="1">
              <a:lnSpc>
                <a:spcPct val="90000"/>
              </a:lnSpc>
            </a:pPr>
            <a:r>
              <a:rPr lang="en-US" sz="2400" dirty="0" smtClean="0"/>
              <a:t>The basis on which the complainant believes discrimination exists;</a:t>
            </a:r>
          </a:p>
          <a:p>
            <a:pPr eaLnBrk="1" hangingPunct="1">
              <a:lnSpc>
                <a:spcPct val="90000"/>
              </a:lnSpc>
              <a:buFont typeface="Wingdings" pitchFamily="2" charset="2"/>
              <a:buNone/>
            </a:pPr>
            <a:endParaRPr lang="en-US" sz="2400" dirty="0" smtClean="0"/>
          </a:p>
          <a:p>
            <a:pPr eaLnBrk="1" hangingPunct="1">
              <a:lnSpc>
                <a:spcPct val="90000"/>
              </a:lnSpc>
            </a:pPr>
            <a:r>
              <a:rPr lang="en-US" sz="2400" dirty="0" smtClean="0"/>
              <a:t>The names, telephone numbers, titles, and business or personal addresses of persons who may have knowledge of the alleged discriminatory action; and</a:t>
            </a:r>
          </a:p>
          <a:p>
            <a:pPr eaLnBrk="1" hangingPunct="1">
              <a:lnSpc>
                <a:spcPct val="90000"/>
              </a:lnSpc>
              <a:buFont typeface="Wingdings" pitchFamily="2" charset="2"/>
              <a:buNone/>
            </a:pPr>
            <a:endParaRPr lang="en-US" sz="2400" dirty="0" smtClean="0"/>
          </a:p>
          <a:p>
            <a:pPr eaLnBrk="1" hangingPunct="1">
              <a:lnSpc>
                <a:spcPct val="90000"/>
              </a:lnSpc>
            </a:pPr>
            <a:r>
              <a:rPr lang="en-US" sz="2400" dirty="0" smtClean="0"/>
              <a:t>The date(s) during which the alleged discriminatory actions occurred.</a:t>
            </a:r>
          </a:p>
          <a:p>
            <a:pPr eaLnBrk="1" hangingPunct="1">
              <a:lnSpc>
                <a:spcPct val="90000"/>
              </a:lnSpc>
              <a:buFont typeface="Wingdings" pitchFamily="2" charset="2"/>
              <a:buNone/>
            </a:pPr>
            <a:endParaRPr lang="en-US" sz="2400" dirty="0" smtClean="0"/>
          </a:p>
          <a:p>
            <a:pPr eaLnBrk="1" hangingPunct="1">
              <a:lnSpc>
                <a:spcPct val="90000"/>
              </a:lnSpc>
              <a:buNone/>
            </a:pPr>
            <a:r>
              <a:rPr lang="en-US" sz="2400" dirty="0" smtClean="0"/>
              <a:t> </a:t>
            </a:r>
            <a:r>
              <a:rPr lang="en-US" sz="2400" u="sng" dirty="0"/>
              <a:t>Note</a:t>
            </a:r>
            <a:r>
              <a:rPr lang="en-US" sz="2400" dirty="0"/>
              <a:t>:  The complaint form can be found online at:</a:t>
            </a:r>
          </a:p>
          <a:p>
            <a:pPr eaLnBrk="1" hangingPunct="1">
              <a:lnSpc>
                <a:spcPct val="90000"/>
              </a:lnSpc>
              <a:buNone/>
            </a:pPr>
            <a:r>
              <a:rPr lang="en-US" sz="2400" dirty="0"/>
              <a:t> </a:t>
            </a:r>
            <a:r>
              <a:rPr lang="en-US" sz="2400" u="sng" dirty="0">
                <a:hlinkClick r:id="rId2"/>
              </a:rPr>
              <a:t>https://</a:t>
            </a:r>
            <a:r>
              <a:rPr lang="en-US" sz="2400" u="sng" dirty="0" smtClean="0">
                <a:hlinkClick r:id="rId2"/>
              </a:rPr>
              <a:t>www.usda.gov/oascr/how-to-file-a-program-discrimination-complaint</a:t>
            </a:r>
            <a:endParaRPr lang="en-US" sz="2400" dirty="0"/>
          </a:p>
          <a:p>
            <a:pPr eaLnBrk="1" hangingPunct="1">
              <a:lnSpc>
                <a:spcPct val="90000"/>
              </a:lnSpc>
              <a:buFont typeface="Wingdings" pitchFamily="2" charset="2"/>
              <a:buNone/>
            </a:pPr>
            <a:endParaRPr 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25437DA0-D50C-4EFB-AB63-D6DA276D6E90}" type="slidenum">
              <a:rPr lang="en-US"/>
              <a:pPr/>
              <a:t>2</a:t>
            </a:fld>
            <a:endParaRPr lang="en-US"/>
          </a:p>
        </p:txBody>
      </p:sp>
      <p:sp>
        <p:nvSpPr>
          <p:cNvPr id="4099" name="Rectangle 2"/>
          <p:cNvSpPr>
            <a:spLocks noGrp="1" noChangeArrowheads="1"/>
          </p:cNvSpPr>
          <p:nvPr>
            <p:ph type="title"/>
          </p:nvPr>
        </p:nvSpPr>
        <p:spPr/>
        <p:txBody>
          <a:bodyPr/>
          <a:lstStyle/>
          <a:p>
            <a:pPr eaLnBrk="1" hangingPunct="1"/>
            <a:r>
              <a:rPr lang="en-US" sz="3200" dirty="0"/>
              <a:t>Civil Rights Training for The Emergency Food Assistance Program (TEFAP) Staff and Volunteers</a:t>
            </a:r>
            <a:endParaRPr lang="en-US" sz="3200" dirty="0" smtClean="0"/>
          </a:p>
        </p:txBody>
      </p:sp>
      <p:sp>
        <p:nvSpPr>
          <p:cNvPr id="4100" name="Rectangle 3"/>
          <p:cNvSpPr>
            <a:spLocks noGrp="1" noChangeArrowheads="1"/>
          </p:cNvSpPr>
          <p:nvPr>
            <p:ph type="body" idx="1"/>
          </p:nvPr>
        </p:nvSpPr>
        <p:spPr>
          <a:xfrm>
            <a:off x="762000" y="2209800"/>
            <a:ext cx="7924800" cy="5638799"/>
          </a:xfrm>
        </p:spPr>
        <p:txBody>
          <a:bodyPr/>
          <a:lstStyle/>
          <a:p>
            <a:pPr eaLnBrk="1" hangingPunct="1"/>
            <a:r>
              <a:rPr lang="en-US" dirty="0"/>
              <a:t>Civil Rights training must be provided annually to any staff or volunteer assisting in the distribution of TEFAP donated foods</a:t>
            </a:r>
          </a:p>
          <a:p>
            <a:pPr eaLnBrk="1" hangingPunct="1"/>
            <a:r>
              <a:rPr lang="en-US" dirty="0"/>
              <a:t>TEFAP participants are entitled to certain Civil Rights, as guaranteed by the U.S. Constitution, Federal laws and the Code of Federal Regulations (CFR)</a:t>
            </a:r>
          </a:p>
          <a:p>
            <a:pPr eaLnBrk="1" hangingPunct="1"/>
            <a:r>
              <a:rPr lang="en-US" dirty="0"/>
              <a:t>This presentation outlines these rights, and how they apply to TEFAP </a:t>
            </a:r>
          </a:p>
          <a:p>
            <a:pPr eaLnBrk="1" hangingPunct="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96BBADF1-5FE1-44D5-9215-0C33289AF69D}" type="slidenum">
              <a:rPr lang="en-US"/>
              <a:pPr/>
              <a:t>20</a:t>
            </a:fld>
            <a:endParaRPr lang="en-US"/>
          </a:p>
        </p:txBody>
      </p:sp>
      <p:sp>
        <p:nvSpPr>
          <p:cNvPr id="22531" name="Rectangle 2"/>
          <p:cNvSpPr>
            <a:spLocks noGrp="1" noChangeArrowheads="1"/>
          </p:cNvSpPr>
          <p:nvPr>
            <p:ph type="title"/>
          </p:nvPr>
        </p:nvSpPr>
        <p:spPr>
          <a:xfrm>
            <a:off x="1066800" y="274638"/>
            <a:ext cx="7231063" cy="1754187"/>
          </a:xfrm>
          <a:noFill/>
        </p:spPr>
        <p:txBody>
          <a:bodyPr lIns="92075" tIns="46038" rIns="92075" bIns="46038" anchor="ctr"/>
          <a:lstStyle/>
          <a:p>
            <a:pPr algn="ctr" eaLnBrk="1" hangingPunct="1"/>
            <a:r>
              <a:rPr lang="en-US" smtClean="0"/>
              <a:t>Assurances</a:t>
            </a:r>
          </a:p>
        </p:txBody>
      </p:sp>
      <p:sp>
        <p:nvSpPr>
          <p:cNvPr id="22532" name="Rectangle 3"/>
          <p:cNvSpPr>
            <a:spLocks noGrp="1" noChangeArrowheads="1"/>
          </p:cNvSpPr>
          <p:nvPr>
            <p:ph type="body" idx="1"/>
          </p:nvPr>
        </p:nvSpPr>
        <p:spPr>
          <a:xfrm>
            <a:off x="1066800" y="2898775"/>
            <a:ext cx="7010400" cy="4073525"/>
          </a:xfrm>
          <a:noFill/>
        </p:spPr>
        <p:txBody>
          <a:bodyPr lIns="92075" tIns="46038" rIns="92075" bIns="46038"/>
          <a:lstStyle/>
          <a:p>
            <a:pPr eaLnBrk="1" hangingPunct="1">
              <a:buFont typeface="Wingdings" pitchFamily="2" charset="2"/>
              <a:buNone/>
            </a:pPr>
            <a:r>
              <a:rPr lang="en-US" dirty="0" smtClean="0"/>
              <a:t>   To qualify for Federal financial assistance, written assurance that the program will be operated in a nondiscriminatory manner must be included in all agreements between agencies.</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46BB6DDA-F0BC-4394-9065-E1926618A2AD}" type="slidenum">
              <a:rPr lang="en-US"/>
              <a:pPr/>
              <a:t>21</a:t>
            </a:fld>
            <a:endParaRPr lang="en-US"/>
          </a:p>
        </p:txBody>
      </p:sp>
      <p:sp>
        <p:nvSpPr>
          <p:cNvPr id="23555" name="Rectangle 2"/>
          <p:cNvSpPr>
            <a:spLocks noGrp="1" noChangeArrowheads="1"/>
          </p:cNvSpPr>
          <p:nvPr>
            <p:ph type="title"/>
          </p:nvPr>
        </p:nvSpPr>
        <p:spPr/>
        <p:txBody>
          <a:bodyPr/>
          <a:lstStyle/>
          <a:p>
            <a:pPr algn="ctr" eaLnBrk="1" hangingPunct="1"/>
            <a:r>
              <a:rPr lang="en-US" smtClean="0"/>
              <a:t>Limited English Proficiency</a:t>
            </a:r>
            <a:br>
              <a:rPr lang="en-US" smtClean="0"/>
            </a:br>
            <a:r>
              <a:rPr lang="en-US" smtClean="0"/>
              <a:t>(LEP)</a:t>
            </a:r>
          </a:p>
        </p:txBody>
      </p:sp>
      <p:sp>
        <p:nvSpPr>
          <p:cNvPr id="23556" name="Rectangle 3"/>
          <p:cNvSpPr>
            <a:spLocks noGrp="1" noChangeArrowheads="1"/>
          </p:cNvSpPr>
          <p:nvPr>
            <p:ph type="body" idx="1"/>
          </p:nvPr>
        </p:nvSpPr>
        <p:spPr>
          <a:xfrm>
            <a:off x="762000" y="2286000"/>
            <a:ext cx="7543800" cy="4616450"/>
          </a:xfrm>
        </p:spPr>
        <p:txBody>
          <a:bodyPr/>
          <a:lstStyle/>
          <a:p>
            <a:pPr eaLnBrk="1" hangingPunct="1">
              <a:buFont typeface="Wingdings" pitchFamily="2" charset="2"/>
              <a:buNone/>
            </a:pPr>
            <a:r>
              <a:rPr lang="en-US" dirty="0" smtClean="0"/>
              <a:t>   </a:t>
            </a:r>
            <a:r>
              <a:rPr lang="en-US" u="sng" dirty="0" smtClean="0"/>
              <a:t>Definition of LEP Persons</a:t>
            </a:r>
            <a:r>
              <a:rPr lang="en-US" dirty="0" smtClean="0"/>
              <a:t>:</a:t>
            </a:r>
          </a:p>
          <a:p>
            <a:pPr eaLnBrk="1" hangingPunct="1">
              <a:buFont typeface="Wingdings" pitchFamily="2" charset="2"/>
              <a:buNone/>
            </a:pPr>
            <a:r>
              <a:rPr lang="en-US" dirty="0" smtClean="0"/>
              <a:t>   Individuals who do not speak English as their primary language and who have a limited ability to read, speak, write, or understand English.</a:t>
            </a:r>
          </a:p>
          <a:p>
            <a:pPr eaLnBrk="1" hangingPunct="1">
              <a:buFont typeface="Wingdings" pitchFamily="2" charset="2"/>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EBFE175C-8F35-4F25-BA7D-59BB48C83958}" type="slidenum">
              <a:rPr lang="en-US"/>
              <a:pPr/>
              <a:t>22</a:t>
            </a:fld>
            <a:endParaRPr lang="en-US"/>
          </a:p>
        </p:txBody>
      </p:sp>
      <p:sp>
        <p:nvSpPr>
          <p:cNvPr id="24579" name="Rectangle 2"/>
          <p:cNvSpPr>
            <a:spLocks noGrp="1" noChangeArrowheads="1"/>
          </p:cNvSpPr>
          <p:nvPr>
            <p:ph type="title"/>
          </p:nvPr>
        </p:nvSpPr>
        <p:spPr>
          <a:xfrm>
            <a:off x="1143000" y="731838"/>
            <a:ext cx="7315200" cy="1371600"/>
          </a:xfrm>
          <a:noFill/>
        </p:spPr>
        <p:txBody>
          <a:bodyPr lIns="92075" tIns="46038" rIns="92075" bIns="46038" anchor="ctr"/>
          <a:lstStyle/>
          <a:p>
            <a:pPr algn="ctr" eaLnBrk="1" hangingPunct="1"/>
            <a:r>
              <a:rPr lang="en-US" sz="4000" smtClean="0"/>
              <a:t>Limited English Proficiency</a:t>
            </a:r>
            <a:br>
              <a:rPr lang="en-US" sz="4000" smtClean="0"/>
            </a:br>
            <a:r>
              <a:rPr lang="en-US" sz="4000" smtClean="0"/>
              <a:t>(LEP)</a:t>
            </a:r>
          </a:p>
        </p:txBody>
      </p:sp>
      <p:sp>
        <p:nvSpPr>
          <p:cNvPr id="24580" name="Rectangle 3"/>
          <p:cNvSpPr>
            <a:spLocks noGrp="1" noChangeArrowheads="1"/>
          </p:cNvSpPr>
          <p:nvPr>
            <p:ph type="body" idx="1"/>
          </p:nvPr>
        </p:nvSpPr>
        <p:spPr>
          <a:xfrm>
            <a:off x="381000" y="2468563"/>
            <a:ext cx="8077200" cy="5303837"/>
          </a:xfrm>
          <a:noFill/>
        </p:spPr>
        <p:txBody>
          <a:bodyPr lIns="92075" tIns="46038" rIns="92075" bIns="46038"/>
          <a:lstStyle/>
          <a:p>
            <a:pPr marL="447675" indent="-447675" eaLnBrk="1" hangingPunct="1">
              <a:buFont typeface="Wingdings" pitchFamily="2" charset="2"/>
              <a:buNone/>
            </a:pPr>
            <a:r>
              <a:rPr lang="en-US" sz="3600" dirty="0" smtClean="0"/>
              <a:t>   </a:t>
            </a:r>
            <a:r>
              <a:rPr lang="en-US" dirty="0" smtClean="0"/>
              <a:t>Where a significant number or proportion of the population eligible to be served needs service or information in a language other than English in order to be informed of, or to participate in TEFAP, the recipient agency shall take reasonable steps to provide information in appropriate languages to such persons.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545ED5E7-C8E9-4A8F-BF7F-CAF14EE1FA85}" type="slidenum">
              <a:rPr lang="en-US"/>
              <a:pPr/>
              <a:t>23</a:t>
            </a:fld>
            <a:endParaRPr lang="en-US"/>
          </a:p>
        </p:txBody>
      </p:sp>
      <p:sp>
        <p:nvSpPr>
          <p:cNvPr id="25603" name="Rectangle 2"/>
          <p:cNvSpPr>
            <a:spLocks noGrp="1" noChangeArrowheads="1"/>
          </p:cNvSpPr>
          <p:nvPr>
            <p:ph type="title"/>
          </p:nvPr>
        </p:nvSpPr>
        <p:spPr/>
        <p:txBody>
          <a:bodyPr/>
          <a:lstStyle/>
          <a:p>
            <a:pPr eaLnBrk="1" hangingPunct="1"/>
            <a:r>
              <a:rPr lang="en-US" smtClean="0"/>
              <a:t>Limited English Proficiency</a:t>
            </a:r>
            <a:br>
              <a:rPr lang="en-US" smtClean="0"/>
            </a:br>
            <a:r>
              <a:rPr lang="en-US" smtClean="0"/>
              <a:t>(continued)</a:t>
            </a:r>
          </a:p>
        </p:txBody>
      </p:sp>
      <p:sp>
        <p:nvSpPr>
          <p:cNvPr id="25604" name="Rectangle 3"/>
          <p:cNvSpPr>
            <a:spLocks noGrp="1" noChangeArrowheads="1"/>
          </p:cNvSpPr>
          <p:nvPr>
            <p:ph type="body" idx="1"/>
          </p:nvPr>
        </p:nvSpPr>
        <p:spPr>
          <a:xfrm>
            <a:off x="685800" y="2743200"/>
            <a:ext cx="7696200" cy="4616450"/>
          </a:xfrm>
        </p:spPr>
        <p:txBody>
          <a:bodyPr/>
          <a:lstStyle/>
          <a:p>
            <a:pPr eaLnBrk="1" hangingPunct="1">
              <a:buFont typeface="Wingdings" pitchFamily="2" charset="2"/>
              <a:buNone/>
            </a:pPr>
            <a:r>
              <a:rPr lang="en-US" dirty="0" smtClean="0"/>
              <a:t>   Agencies that fail to provide services to LEP persons and applicants, or deny them access to TEFAP may be discriminating on the basis of </a:t>
            </a:r>
            <a:r>
              <a:rPr lang="en-US" u="sng" dirty="0" smtClean="0"/>
              <a:t>national</a:t>
            </a:r>
            <a:r>
              <a:rPr lang="en-US" dirty="0" smtClean="0"/>
              <a:t> </a:t>
            </a:r>
            <a:r>
              <a:rPr lang="en-US" u="sng" dirty="0" smtClean="0"/>
              <a:t>origin</a:t>
            </a:r>
            <a:r>
              <a:rPr lang="en-US" dirty="0" smtClean="0"/>
              <a:t> in violation of Title VI.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6E323A92-818D-44EC-B875-D9964450200C}" type="slidenum">
              <a:rPr lang="en-US"/>
              <a:pPr/>
              <a:t>24</a:t>
            </a:fld>
            <a:endParaRPr lang="en-US"/>
          </a:p>
        </p:txBody>
      </p:sp>
      <p:sp>
        <p:nvSpPr>
          <p:cNvPr id="26627" name="Rectangle 2050"/>
          <p:cNvSpPr>
            <a:spLocks noGrp="1" noChangeArrowheads="1"/>
          </p:cNvSpPr>
          <p:nvPr>
            <p:ph type="title"/>
          </p:nvPr>
        </p:nvSpPr>
        <p:spPr>
          <a:xfrm>
            <a:off x="1295400" y="450850"/>
            <a:ext cx="5195888" cy="1103313"/>
          </a:xfrm>
        </p:spPr>
        <p:txBody>
          <a:bodyPr/>
          <a:lstStyle/>
          <a:p>
            <a:pPr eaLnBrk="1" hangingPunct="1"/>
            <a:r>
              <a:rPr lang="en-US" smtClean="0"/>
              <a:t>Food For Thought</a:t>
            </a:r>
          </a:p>
        </p:txBody>
      </p:sp>
      <p:sp>
        <p:nvSpPr>
          <p:cNvPr id="26628" name="Rectangle 2051"/>
          <p:cNvSpPr>
            <a:spLocks noGrp="1" noChangeArrowheads="1"/>
          </p:cNvSpPr>
          <p:nvPr>
            <p:ph type="body" idx="1"/>
          </p:nvPr>
        </p:nvSpPr>
        <p:spPr>
          <a:xfrm>
            <a:off x="228600" y="2378075"/>
            <a:ext cx="8610600" cy="5851525"/>
          </a:xfrm>
        </p:spPr>
        <p:txBody>
          <a:bodyPr/>
          <a:lstStyle/>
          <a:p>
            <a:pPr marL="447675" indent="-447675" eaLnBrk="1" hangingPunct="1">
              <a:lnSpc>
                <a:spcPct val="90000"/>
              </a:lnSpc>
              <a:buFont typeface="Wingdings" pitchFamily="2" charset="2"/>
              <a:buNone/>
            </a:pPr>
            <a:r>
              <a:rPr lang="en-US" sz="2400" dirty="0" smtClean="0"/>
              <a:t>    </a:t>
            </a:r>
            <a:r>
              <a:rPr lang="en-US" sz="2400" dirty="0" smtClean="0">
                <a:solidFill>
                  <a:schemeClr val="tx2"/>
                </a:solidFill>
              </a:rPr>
              <a:t>Staff and volunteers involved in the distribution of TEFAP commodities should ask themselves the following:</a:t>
            </a:r>
          </a:p>
          <a:p>
            <a:pPr marL="447675" indent="-447675" eaLnBrk="1" hangingPunct="1">
              <a:lnSpc>
                <a:spcPct val="90000"/>
              </a:lnSpc>
              <a:buFont typeface="Wingdings" pitchFamily="2" charset="2"/>
              <a:buNone/>
            </a:pPr>
            <a:endParaRPr lang="en-US" sz="2400" dirty="0" smtClean="0">
              <a:solidFill>
                <a:schemeClr val="tx2"/>
              </a:solidFill>
            </a:endParaRPr>
          </a:p>
          <a:p>
            <a:pPr marL="447675" indent="-447675" eaLnBrk="1" hangingPunct="1">
              <a:lnSpc>
                <a:spcPct val="90000"/>
              </a:lnSpc>
            </a:pPr>
            <a:r>
              <a:rPr lang="en-US" sz="2400" dirty="0" smtClean="0"/>
              <a:t>Am I treating this person in the same manner I treat others?</a:t>
            </a:r>
            <a:br>
              <a:rPr lang="en-US" sz="2400" dirty="0" smtClean="0"/>
            </a:br>
            <a:endParaRPr lang="en-US" sz="1200" dirty="0" smtClean="0"/>
          </a:p>
          <a:p>
            <a:pPr marL="447675" indent="-447675" eaLnBrk="1" hangingPunct="1">
              <a:lnSpc>
                <a:spcPct val="90000"/>
              </a:lnSpc>
            </a:pPr>
            <a:r>
              <a:rPr lang="en-US" sz="2400" dirty="0" smtClean="0"/>
              <a:t>Have I given this person the opportunity to clarify all relevant factors or inconsistencies?</a:t>
            </a:r>
            <a:br>
              <a:rPr lang="en-US" sz="2400" dirty="0" smtClean="0"/>
            </a:br>
            <a:endParaRPr lang="en-US" sz="1200" dirty="0" smtClean="0"/>
          </a:p>
          <a:p>
            <a:pPr marL="447675" indent="-447675" eaLnBrk="1" hangingPunct="1">
              <a:lnSpc>
                <a:spcPct val="90000"/>
              </a:lnSpc>
            </a:pPr>
            <a:r>
              <a:rPr lang="en-US" sz="2400" dirty="0" smtClean="0"/>
              <a:t>Have I told this person exactly what information I need to make a determination on the application?</a:t>
            </a:r>
            <a:br>
              <a:rPr lang="en-US" sz="2400" dirty="0" smtClean="0"/>
            </a:br>
            <a:endParaRPr lang="en-US" sz="1200" dirty="0" smtClean="0"/>
          </a:p>
          <a:p>
            <a:pPr marL="447675" indent="-447675" eaLnBrk="1" hangingPunct="1">
              <a:lnSpc>
                <a:spcPct val="90000"/>
              </a:lnSpc>
            </a:pPr>
            <a:r>
              <a:rPr lang="en-US" sz="2400" dirty="0" smtClean="0"/>
              <a:t>Have I provided the person with the information he or she needs to make necessary decisions?</a:t>
            </a:r>
          </a:p>
        </p:txBody>
      </p:sp>
      <p:pic>
        <p:nvPicPr>
          <p:cNvPr id="26629" name="Picture 2052" descr="MCj04061120000[1]"/>
          <p:cNvPicPr>
            <a:picLocks noChangeAspect="1" noChangeArrowheads="1"/>
          </p:cNvPicPr>
          <p:nvPr/>
        </p:nvPicPr>
        <p:blipFill>
          <a:blip r:embed="rId3" cstate="print"/>
          <a:srcRect/>
          <a:stretch>
            <a:fillRect/>
          </a:stretch>
        </p:blipFill>
        <p:spPr bwMode="auto">
          <a:xfrm>
            <a:off x="6096000" y="457200"/>
            <a:ext cx="1841500" cy="1684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16E4C115-8F48-433E-AF17-787E250C5058}" type="slidenum">
              <a:rPr lang="en-US"/>
              <a:pPr/>
              <a:t>3</a:t>
            </a:fld>
            <a:endParaRPr lang="en-US"/>
          </a:p>
        </p:txBody>
      </p:sp>
      <p:sp>
        <p:nvSpPr>
          <p:cNvPr id="5123" name="Rectangle 2"/>
          <p:cNvSpPr>
            <a:spLocks noGrp="1" noChangeArrowheads="1"/>
          </p:cNvSpPr>
          <p:nvPr>
            <p:ph type="title"/>
          </p:nvPr>
        </p:nvSpPr>
        <p:spPr>
          <a:xfrm>
            <a:off x="1150938" y="325438"/>
            <a:ext cx="7793037" cy="1685925"/>
          </a:xfrm>
          <a:noFill/>
        </p:spPr>
        <p:txBody>
          <a:bodyPr lIns="92075" tIns="46038" rIns="92075" bIns="46038" anchor="ctr"/>
          <a:lstStyle/>
          <a:p>
            <a:pPr eaLnBrk="1" hangingPunct="1"/>
            <a:r>
              <a:rPr lang="en-US" smtClean="0"/>
              <a:t>What is Discrimination?</a:t>
            </a:r>
          </a:p>
        </p:txBody>
      </p:sp>
      <p:sp>
        <p:nvSpPr>
          <p:cNvPr id="5124" name="Rectangle 3"/>
          <p:cNvSpPr>
            <a:spLocks noGrp="1" noChangeArrowheads="1"/>
          </p:cNvSpPr>
          <p:nvPr>
            <p:ph type="body" idx="1"/>
          </p:nvPr>
        </p:nvSpPr>
        <p:spPr>
          <a:xfrm>
            <a:off x="685800" y="3017838"/>
            <a:ext cx="7391400" cy="3781425"/>
          </a:xfrm>
          <a:noFill/>
        </p:spPr>
        <p:txBody>
          <a:bodyPr lIns="92075" tIns="46038" rIns="92075" bIns="46038"/>
          <a:lstStyle/>
          <a:p>
            <a:pPr eaLnBrk="1" hangingPunct="1">
              <a:buFont typeface="Wingdings" pitchFamily="2" charset="2"/>
              <a:buNone/>
            </a:pPr>
            <a:r>
              <a:rPr lang="en-US" smtClean="0"/>
              <a:t>	Discrimination is defined as the act of distinguishing one person or group of persons from others, either intentionally, by neglect, or by the effect of actions or lack of actions based on the protected classes.</a:t>
            </a:r>
          </a:p>
        </p:txBody>
      </p:sp>
      <p:pic>
        <p:nvPicPr>
          <p:cNvPr id="5125" name="Picture 4" descr="MCBD19628_0000[1]"/>
          <p:cNvPicPr>
            <a:picLocks noChangeAspect="1" noChangeArrowheads="1"/>
          </p:cNvPicPr>
          <p:nvPr/>
        </p:nvPicPr>
        <p:blipFill>
          <a:blip r:embed="rId3" cstate="print"/>
          <a:srcRect/>
          <a:stretch>
            <a:fillRect/>
          </a:stretch>
        </p:blipFill>
        <p:spPr bwMode="auto">
          <a:xfrm>
            <a:off x="7467600" y="1006475"/>
            <a:ext cx="1271588" cy="1871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4C37D7F0-076E-4161-8ED8-8BE7313F3600}" type="slidenum">
              <a:rPr lang="en-US"/>
              <a:pPr/>
              <a:t>4</a:t>
            </a:fld>
            <a:endParaRPr lang="en-US"/>
          </a:p>
        </p:txBody>
      </p:sp>
      <p:sp>
        <p:nvSpPr>
          <p:cNvPr id="6147" name="Rectangle 2"/>
          <p:cNvSpPr>
            <a:spLocks noGrp="1" noChangeArrowheads="1"/>
          </p:cNvSpPr>
          <p:nvPr>
            <p:ph type="title"/>
          </p:nvPr>
        </p:nvSpPr>
        <p:spPr/>
        <p:txBody>
          <a:bodyPr/>
          <a:lstStyle/>
          <a:p>
            <a:pPr eaLnBrk="1" hangingPunct="1"/>
            <a:r>
              <a:rPr lang="en-US" smtClean="0"/>
              <a:t>Protected Classes in TEFAP</a:t>
            </a:r>
          </a:p>
        </p:txBody>
      </p:sp>
      <p:sp>
        <p:nvSpPr>
          <p:cNvPr id="6148" name="Rectangle 3"/>
          <p:cNvSpPr>
            <a:spLocks noGrp="1" noChangeArrowheads="1"/>
          </p:cNvSpPr>
          <p:nvPr>
            <p:ph type="body" idx="1"/>
          </p:nvPr>
        </p:nvSpPr>
        <p:spPr>
          <a:xfrm>
            <a:off x="685800" y="2286000"/>
            <a:ext cx="8077200" cy="5761038"/>
          </a:xfrm>
        </p:spPr>
        <p:txBody>
          <a:bodyPr/>
          <a:lstStyle/>
          <a:p>
            <a:pPr eaLnBrk="1" hangingPunct="1">
              <a:buNone/>
            </a:pPr>
            <a:r>
              <a:rPr lang="en-US" dirty="0"/>
              <a:t>The following are protected classes: </a:t>
            </a:r>
          </a:p>
          <a:p>
            <a:pPr eaLnBrk="1" hangingPunct="1"/>
            <a:r>
              <a:rPr lang="en-US" dirty="0"/>
              <a:t>Race </a:t>
            </a:r>
          </a:p>
          <a:p>
            <a:pPr eaLnBrk="1" hangingPunct="1"/>
            <a:r>
              <a:rPr lang="en-US" dirty="0"/>
              <a:t>Color </a:t>
            </a:r>
          </a:p>
          <a:p>
            <a:pPr eaLnBrk="1" hangingPunct="1"/>
            <a:r>
              <a:rPr lang="en-US" dirty="0"/>
              <a:t>National Origin </a:t>
            </a:r>
          </a:p>
          <a:p>
            <a:pPr eaLnBrk="1" hangingPunct="1"/>
            <a:r>
              <a:rPr lang="en-US" dirty="0"/>
              <a:t>Sex </a:t>
            </a:r>
          </a:p>
          <a:p>
            <a:pPr eaLnBrk="1" hangingPunct="1"/>
            <a:r>
              <a:rPr lang="en-US" dirty="0"/>
              <a:t>Disability</a:t>
            </a:r>
          </a:p>
          <a:p>
            <a:pPr eaLnBrk="1" hangingPunct="1"/>
            <a:r>
              <a:rPr lang="en-US" dirty="0"/>
              <a:t>Age</a:t>
            </a:r>
          </a:p>
          <a:p>
            <a:pPr eaLnBrk="1" hangingPunct="1"/>
            <a:r>
              <a:rPr lang="en-US" dirty="0"/>
              <a:t>Reprisal or Retaliation for prior civil rights activity in any program or activity conducted or funded by USDA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2D4D8242-0063-4DEA-9645-1C604645FD4A}" type="slidenum">
              <a:rPr lang="en-US"/>
              <a:pPr/>
              <a:t>5</a:t>
            </a:fld>
            <a:endParaRPr lang="en-US"/>
          </a:p>
        </p:txBody>
      </p:sp>
      <p:sp>
        <p:nvSpPr>
          <p:cNvPr id="7171" name="Rectangle 2"/>
          <p:cNvSpPr>
            <a:spLocks noGrp="1" noChangeArrowheads="1"/>
          </p:cNvSpPr>
          <p:nvPr>
            <p:ph type="title"/>
          </p:nvPr>
        </p:nvSpPr>
        <p:spPr/>
        <p:txBody>
          <a:bodyPr/>
          <a:lstStyle/>
          <a:p>
            <a:pPr eaLnBrk="1" hangingPunct="1"/>
            <a:r>
              <a:rPr lang="en-US" dirty="0" smtClean="0"/>
              <a:t>What are Civil Rights?</a:t>
            </a:r>
          </a:p>
        </p:txBody>
      </p:sp>
      <p:sp>
        <p:nvSpPr>
          <p:cNvPr id="7172" name="Rectangle 3"/>
          <p:cNvSpPr>
            <a:spLocks noGrp="1" noChangeArrowheads="1"/>
          </p:cNvSpPr>
          <p:nvPr>
            <p:ph type="body" idx="1"/>
          </p:nvPr>
        </p:nvSpPr>
        <p:spPr>
          <a:xfrm>
            <a:off x="838200" y="2898775"/>
            <a:ext cx="7467600" cy="4357688"/>
          </a:xfrm>
        </p:spPr>
        <p:txBody>
          <a:bodyPr/>
          <a:lstStyle/>
          <a:p>
            <a:pPr eaLnBrk="1" hangingPunct="1">
              <a:buFont typeface="Wingdings" pitchFamily="2" charset="2"/>
              <a:buNone/>
            </a:pPr>
            <a:r>
              <a:rPr lang="en-US" dirty="0" smtClean="0"/>
              <a:t>The nonpolitical rights of a citizen; the </a:t>
            </a:r>
          </a:p>
          <a:p>
            <a:pPr eaLnBrk="1" hangingPunct="1">
              <a:buFont typeface="Wingdings" pitchFamily="2" charset="2"/>
              <a:buNone/>
            </a:pPr>
            <a:r>
              <a:rPr lang="en-US" dirty="0" smtClean="0"/>
              <a:t>rights of personal liberty guaranteed to</a:t>
            </a:r>
          </a:p>
          <a:p>
            <a:pPr eaLnBrk="1" hangingPunct="1">
              <a:buFont typeface="Wingdings" pitchFamily="2" charset="2"/>
              <a:buNone/>
            </a:pPr>
            <a:r>
              <a:rPr lang="en-US" dirty="0" smtClean="0"/>
              <a:t>U.S. citizens by the 13</a:t>
            </a:r>
            <a:r>
              <a:rPr lang="en-US" baseline="30000" dirty="0" smtClean="0"/>
              <a:t>th</a:t>
            </a:r>
            <a:r>
              <a:rPr lang="en-US" dirty="0" smtClean="0"/>
              <a:t> and 14</a:t>
            </a:r>
            <a:r>
              <a:rPr lang="en-US" baseline="30000" dirty="0" smtClean="0"/>
              <a:t>th</a:t>
            </a:r>
          </a:p>
          <a:p>
            <a:pPr eaLnBrk="1" hangingPunct="1">
              <a:buFont typeface="Wingdings" pitchFamily="2" charset="2"/>
              <a:buNone/>
            </a:pPr>
            <a:r>
              <a:rPr lang="en-US" dirty="0" smtClean="0"/>
              <a:t>amendments to the U.S. Constitution</a:t>
            </a:r>
          </a:p>
          <a:p>
            <a:pPr eaLnBrk="1" hangingPunct="1">
              <a:buFont typeface="Wingdings" pitchFamily="2" charset="2"/>
              <a:buNone/>
            </a:pPr>
            <a:r>
              <a:rPr lang="en-US" dirty="0" smtClean="0"/>
              <a:t>and by acts of Congress. </a:t>
            </a:r>
          </a:p>
        </p:txBody>
      </p:sp>
      <p:pic>
        <p:nvPicPr>
          <p:cNvPr id="2" name="Picture 1"/>
          <p:cNvPicPr>
            <a:picLocks noChangeAspect="1"/>
          </p:cNvPicPr>
          <p:nvPr/>
        </p:nvPicPr>
        <p:blipFill>
          <a:blip r:embed="rId3"/>
          <a:stretch>
            <a:fillRect/>
          </a:stretch>
        </p:blipFill>
        <p:spPr>
          <a:xfrm>
            <a:off x="5404716" y="5838969"/>
            <a:ext cx="2901084" cy="1927875"/>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E9CF6F02-497A-4155-80ED-A1DDCA8D4D20}" type="slidenum">
              <a:rPr lang="en-US"/>
              <a:pPr/>
              <a:t>6</a:t>
            </a:fld>
            <a:endParaRPr lang="en-US"/>
          </a:p>
        </p:txBody>
      </p:sp>
      <p:sp>
        <p:nvSpPr>
          <p:cNvPr id="8195" name="Rectangle 2"/>
          <p:cNvSpPr>
            <a:spLocks noGrp="1" noChangeArrowheads="1"/>
          </p:cNvSpPr>
          <p:nvPr>
            <p:ph type="title"/>
          </p:nvPr>
        </p:nvSpPr>
        <p:spPr>
          <a:noFill/>
        </p:spPr>
        <p:txBody>
          <a:bodyPr lIns="92075" tIns="46038" rIns="92075" bIns="46038" anchor="ctr"/>
          <a:lstStyle/>
          <a:p>
            <a:pPr eaLnBrk="1" hangingPunct="1"/>
            <a:r>
              <a:rPr lang="en-US" smtClean="0"/>
              <a:t>Civil Rights Laws </a:t>
            </a:r>
          </a:p>
        </p:txBody>
      </p:sp>
      <p:sp>
        <p:nvSpPr>
          <p:cNvPr id="8196" name="Rectangle 3"/>
          <p:cNvSpPr>
            <a:spLocks noGrp="1" noChangeArrowheads="1"/>
          </p:cNvSpPr>
          <p:nvPr>
            <p:ph type="body" idx="1"/>
          </p:nvPr>
        </p:nvSpPr>
        <p:spPr>
          <a:xfrm>
            <a:off x="533400" y="2378075"/>
            <a:ext cx="8153400" cy="5165725"/>
          </a:xfrm>
          <a:noFill/>
        </p:spPr>
        <p:txBody>
          <a:bodyPr lIns="92075" tIns="46038" rIns="92075" bIns="46038"/>
          <a:lstStyle/>
          <a:p>
            <a:pPr marL="447675" indent="-447675" eaLnBrk="1" hangingPunct="1">
              <a:lnSpc>
                <a:spcPct val="110000"/>
              </a:lnSpc>
            </a:pPr>
            <a:r>
              <a:rPr lang="en-US" sz="2400" dirty="0" smtClean="0"/>
              <a:t>Title VI  of the Civil Rights Act of 1964 – Covers Race, Color &amp; National Origin</a:t>
            </a:r>
          </a:p>
          <a:p>
            <a:pPr marL="447675" indent="-447675" eaLnBrk="1" hangingPunct="1">
              <a:lnSpc>
                <a:spcPct val="110000"/>
              </a:lnSpc>
              <a:buFont typeface="Wingdings" pitchFamily="2" charset="2"/>
              <a:buNone/>
            </a:pPr>
            <a:endParaRPr lang="en-US" sz="2400" dirty="0" smtClean="0"/>
          </a:p>
          <a:p>
            <a:pPr marL="447675" indent="-447675" eaLnBrk="1" hangingPunct="1">
              <a:lnSpc>
                <a:spcPct val="110000"/>
              </a:lnSpc>
            </a:pPr>
            <a:r>
              <a:rPr lang="en-US" sz="2400" dirty="0" smtClean="0"/>
              <a:t>Title IX of the Education Amendments of 1972  - Sex</a:t>
            </a:r>
          </a:p>
          <a:p>
            <a:pPr marL="447675" indent="-447675" eaLnBrk="1" hangingPunct="1">
              <a:lnSpc>
                <a:spcPct val="110000"/>
              </a:lnSpc>
            </a:pPr>
            <a:endParaRPr lang="en-US" sz="2400" dirty="0" smtClean="0"/>
          </a:p>
          <a:p>
            <a:pPr marL="447675" indent="-447675" eaLnBrk="1" hangingPunct="1">
              <a:lnSpc>
                <a:spcPct val="110000"/>
              </a:lnSpc>
            </a:pPr>
            <a:r>
              <a:rPr lang="en-US" sz="2400" dirty="0" smtClean="0"/>
              <a:t>Section 504 of Rehabilitation Act of 1973 – Disability</a:t>
            </a:r>
          </a:p>
          <a:p>
            <a:pPr marL="447675" indent="-447675" eaLnBrk="1" hangingPunct="1">
              <a:lnSpc>
                <a:spcPct val="110000"/>
              </a:lnSpc>
              <a:buFont typeface="Wingdings" pitchFamily="2" charset="2"/>
              <a:buNone/>
            </a:pPr>
            <a:endParaRPr lang="en-US" sz="2400" dirty="0" smtClean="0"/>
          </a:p>
          <a:p>
            <a:pPr marL="447675" indent="-447675" eaLnBrk="1" hangingPunct="1">
              <a:lnSpc>
                <a:spcPct val="110000"/>
              </a:lnSpc>
            </a:pPr>
            <a:r>
              <a:rPr lang="en-US" sz="2400" dirty="0" smtClean="0"/>
              <a:t>Age Discrimination Act of 1975 – Age</a:t>
            </a:r>
          </a:p>
          <a:p>
            <a:pPr marL="447675" indent="-447675" eaLnBrk="1" hangingPunct="1">
              <a:lnSpc>
                <a:spcPct val="110000"/>
              </a:lnSpc>
              <a:buFont typeface="Wingdings" pitchFamily="2" charset="2"/>
              <a:buNone/>
            </a:pPr>
            <a:endParaRPr lang="en-US" sz="2400" dirty="0" smtClean="0"/>
          </a:p>
          <a:p>
            <a:pPr marL="447675" indent="-447675" eaLnBrk="1" hangingPunct="1">
              <a:lnSpc>
                <a:spcPct val="110000"/>
              </a:lnSpc>
            </a:pPr>
            <a:r>
              <a:rPr lang="en-US" sz="2400" dirty="0" smtClean="0"/>
              <a:t>Executive Order 13166 – Limited English Proficiency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D33A233E-31E8-4266-9BDF-A085C631EE89}" type="slidenum">
              <a:rPr lang="en-US"/>
              <a:pPr/>
              <a:t>7</a:t>
            </a:fld>
            <a:endParaRPr lang="en-US"/>
          </a:p>
        </p:txBody>
      </p:sp>
      <p:sp>
        <p:nvSpPr>
          <p:cNvPr id="9219" name="Rectangle 2"/>
          <p:cNvSpPr>
            <a:spLocks noGrp="1" noChangeArrowheads="1"/>
          </p:cNvSpPr>
          <p:nvPr>
            <p:ph type="title"/>
          </p:nvPr>
        </p:nvSpPr>
        <p:spPr>
          <a:xfrm>
            <a:off x="1295400" y="731838"/>
            <a:ext cx="7848600" cy="1371600"/>
          </a:xfrm>
          <a:noFill/>
        </p:spPr>
        <p:txBody>
          <a:bodyPr lIns="92075" tIns="46038" rIns="92075" bIns="46038" anchor="ctr"/>
          <a:lstStyle/>
          <a:p>
            <a:pPr eaLnBrk="1" hangingPunct="1"/>
            <a:r>
              <a:rPr lang="en-US" smtClean="0"/>
              <a:t>Seven Areas of Civil Rights Compliance</a:t>
            </a:r>
          </a:p>
        </p:txBody>
      </p:sp>
      <p:sp>
        <p:nvSpPr>
          <p:cNvPr id="9220" name="Rectangle 3"/>
          <p:cNvSpPr>
            <a:spLocks noGrp="1" noChangeArrowheads="1"/>
          </p:cNvSpPr>
          <p:nvPr>
            <p:ph type="body" idx="1"/>
          </p:nvPr>
        </p:nvSpPr>
        <p:spPr>
          <a:xfrm>
            <a:off x="762001" y="2468563"/>
            <a:ext cx="7239000" cy="5303837"/>
          </a:xfrm>
          <a:noFill/>
        </p:spPr>
        <p:txBody>
          <a:bodyPr lIns="92075" tIns="46038" rIns="92075" bIns="46038"/>
          <a:lstStyle/>
          <a:p>
            <a:pPr eaLnBrk="1" hangingPunct="1"/>
            <a:r>
              <a:rPr lang="en-US" dirty="0" smtClean="0"/>
              <a:t>Public Notification System</a:t>
            </a:r>
          </a:p>
          <a:p>
            <a:pPr eaLnBrk="1" hangingPunct="1"/>
            <a:r>
              <a:rPr lang="en-US" dirty="0" smtClean="0"/>
              <a:t>Data Collection</a:t>
            </a:r>
          </a:p>
          <a:p>
            <a:pPr eaLnBrk="1" hangingPunct="1"/>
            <a:r>
              <a:rPr lang="en-US" dirty="0" smtClean="0"/>
              <a:t>Training</a:t>
            </a:r>
          </a:p>
          <a:p>
            <a:pPr eaLnBrk="1" hangingPunct="1"/>
            <a:r>
              <a:rPr lang="en-US" dirty="0" smtClean="0"/>
              <a:t>Compliance Reviews</a:t>
            </a:r>
          </a:p>
          <a:p>
            <a:pPr eaLnBrk="1" hangingPunct="1"/>
            <a:r>
              <a:rPr lang="en-US" dirty="0" smtClean="0"/>
              <a:t>Civil Rights Complaints</a:t>
            </a:r>
          </a:p>
          <a:p>
            <a:pPr eaLnBrk="1" hangingPunct="1"/>
            <a:r>
              <a:rPr lang="en-US" dirty="0" smtClean="0"/>
              <a:t>Assurances</a:t>
            </a:r>
          </a:p>
          <a:p>
            <a:pPr eaLnBrk="1" hangingPunct="1"/>
            <a:r>
              <a:rPr lang="en-US" dirty="0" smtClean="0"/>
              <a:t>Limited English Proficiency</a:t>
            </a:r>
          </a:p>
        </p:txBody>
      </p:sp>
      <p:pic>
        <p:nvPicPr>
          <p:cNvPr id="9221" name="Picture 4" descr="MCj02332340000[1]"/>
          <p:cNvPicPr>
            <a:picLocks noChangeAspect="1" noChangeArrowheads="1"/>
          </p:cNvPicPr>
          <p:nvPr/>
        </p:nvPicPr>
        <p:blipFill>
          <a:blip r:embed="rId3" cstate="print"/>
          <a:srcRect/>
          <a:stretch>
            <a:fillRect/>
          </a:stretch>
        </p:blipFill>
        <p:spPr bwMode="auto">
          <a:xfrm>
            <a:off x="6394450" y="3390900"/>
            <a:ext cx="2192338" cy="2695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F69A9723-58BE-4BC3-B3AF-380EC6D1ABE9}" type="slidenum">
              <a:rPr lang="en-US"/>
              <a:pPr/>
              <a:t>8</a:t>
            </a:fld>
            <a:endParaRPr lang="en-US"/>
          </a:p>
        </p:txBody>
      </p:sp>
      <p:sp>
        <p:nvSpPr>
          <p:cNvPr id="10243" name="Rectangle 2"/>
          <p:cNvSpPr>
            <a:spLocks noGrp="1" noChangeArrowheads="1"/>
          </p:cNvSpPr>
          <p:nvPr>
            <p:ph type="title"/>
          </p:nvPr>
        </p:nvSpPr>
        <p:spPr>
          <a:xfrm>
            <a:off x="1150938" y="257175"/>
            <a:ext cx="7793037" cy="1296988"/>
          </a:xfrm>
        </p:spPr>
        <p:txBody>
          <a:bodyPr/>
          <a:lstStyle/>
          <a:p>
            <a:pPr eaLnBrk="1" hangingPunct="1"/>
            <a:r>
              <a:rPr lang="en-US" smtClean="0"/>
              <a:t>Public Notification System</a:t>
            </a:r>
          </a:p>
        </p:txBody>
      </p:sp>
      <p:sp>
        <p:nvSpPr>
          <p:cNvPr id="10244" name="Rectangle 3"/>
          <p:cNvSpPr>
            <a:spLocks noGrp="1" noChangeArrowheads="1"/>
          </p:cNvSpPr>
          <p:nvPr>
            <p:ph type="body" idx="1"/>
          </p:nvPr>
        </p:nvSpPr>
        <p:spPr>
          <a:xfrm>
            <a:off x="457200" y="2743200"/>
            <a:ext cx="8229600" cy="4616450"/>
          </a:xfrm>
        </p:spPr>
        <p:txBody>
          <a:bodyPr/>
          <a:lstStyle/>
          <a:p>
            <a:pPr eaLnBrk="1" hangingPunct="1">
              <a:buFont typeface="Wingdings" pitchFamily="2" charset="2"/>
              <a:buNone/>
            </a:pPr>
            <a:r>
              <a:rPr lang="en-US" dirty="0" smtClean="0"/>
              <a:t>The purpose of a public notification system</a:t>
            </a:r>
          </a:p>
          <a:p>
            <a:pPr eaLnBrk="1" hangingPunct="1">
              <a:buFont typeface="Wingdings" pitchFamily="2" charset="2"/>
              <a:buNone/>
            </a:pPr>
            <a:r>
              <a:rPr lang="en-US" dirty="0" smtClean="0"/>
              <a:t>is to inform applicants, participants and</a:t>
            </a:r>
          </a:p>
          <a:p>
            <a:pPr eaLnBrk="1" hangingPunct="1">
              <a:buFont typeface="Wingdings" pitchFamily="2" charset="2"/>
              <a:buNone/>
            </a:pPr>
            <a:r>
              <a:rPr lang="en-US" dirty="0" smtClean="0"/>
              <a:t>potentially eligible persons of the program</a:t>
            </a:r>
          </a:p>
          <a:p>
            <a:pPr eaLnBrk="1" hangingPunct="1">
              <a:buFont typeface="Wingdings" pitchFamily="2" charset="2"/>
              <a:buNone/>
            </a:pPr>
            <a:r>
              <a:rPr lang="en-US" dirty="0" smtClean="0"/>
              <a:t>availability, program rights and </a:t>
            </a:r>
            <a:r>
              <a:rPr lang="en-US" dirty="0" err="1" smtClean="0"/>
              <a:t>responsibil</a:t>
            </a:r>
            <a:r>
              <a:rPr lang="en-US" dirty="0" smtClean="0"/>
              <a:t>-</a:t>
            </a:r>
          </a:p>
          <a:p>
            <a:pPr eaLnBrk="1" hangingPunct="1">
              <a:buFont typeface="Wingdings" pitchFamily="2" charset="2"/>
              <a:buNone/>
            </a:pPr>
            <a:r>
              <a:rPr lang="en-US" dirty="0" err="1" smtClean="0"/>
              <a:t>ities</a:t>
            </a:r>
            <a:r>
              <a:rPr lang="en-US" dirty="0" smtClean="0"/>
              <a:t>, the nondiscrimination policy, and the </a:t>
            </a:r>
          </a:p>
          <a:p>
            <a:pPr eaLnBrk="1" hangingPunct="1">
              <a:buFont typeface="Wingdings" pitchFamily="2" charset="2"/>
              <a:buNone/>
            </a:pPr>
            <a:r>
              <a:rPr lang="en-US" dirty="0" smtClean="0"/>
              <a:t>procedures for filing a complaint.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12BA33ED-DCCC-4C52-86D0-011E032EF573}" type="slidenum">
              <a:rPr lang="en-US"/>
              <a:pPr/>
              <a:t>9</a:t>
            </a:fld>
            <a:endParaRPr lang="en-US"/>
          </a:p>
        </p:txBody>
      </p:sp>
      <p:sp>
        <p:nvSpPr>
          <p:cNvPr id="11267" name="Rectangle 2"/>
          <p:cNvSpPr>
            <a:spLocks noGrp="1" noChangeArrowheads="1"/>
          </p:cNvSpPr>
          <p:nvPr>
            <p:ph type="title"/>
          </p:nvPr>
        </p:nvSpPr>
        <p:spPr>
          <a:noFill/>
        </p:spPr>
        <p:txBody>
          <a:bodyPr lIns="92075" tIns="46038" rIns="92075" bIns="46038" anchor="ctr"/>
          <a:lstStyle/>
          <a:p>
            <a:pPr eaLnBrk="1" hangingPunct="1"/>
            <a:r>
              <a:rPr lang="en-US" smtClean="0"/>
              <a:t>Public Notification System</a:t>
            </a:r>
          </a:p>
        </p:txBody>
      </p:sp>
      <p:sp>
        <p:nvSpPr>
          <p:cNvPr id="11268" name="Rectangle 3"/>
          <p:cNvSpPr>
            <a:spLocks noGrp="1" noChangeArrowheads="1"/>
          </p:cNvSpPr>
          <p:nvPr>
            <p:ph type="body" idx="1"/>
          </p:nvPr>
        </p:nvSpPr>
        <p:spPr>
          <a:xfrm>
            <a:off x="1219200" y="2286000"/>
            <a:ext cx="7593013" cy="5668963"/>
          </a:xfrm>
          <a:noFill/>
        </p:spPr>
        <p:txBody>
          <a:bodyPr lIns="92075" tIns="46038" rIns="92075" bIns="46038"/>
          <a:lstStyle/>
          <a:p>
            <a:pPr eaLnBrk="1" hangingPunct="1">
              <a:lnSpc>
                <a:spcPct val="90000"/>
              </a:lnSpc>
              <a:buFont typeface="Wingdings" pitchFamily="2" charset="2"/>
              <a:buNone/>
            </a:pPr>
            <a:r>
              <a:rPr lang="en-US" dirty="0" smtClean="0"/>
              <a:t>Three Elements of Public Notification:</a:t>
            </a:r>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r>
              <a:rPr lang="en-US" dirty="0" smtClean="0"/>
              <a:t>             1. Program Availability       </a:t>
            </a:r>
            <a:r>
              <a:rPr lang="en-US" sz="2800" dirty="0" smtClean="0"/>
              <a:t> </a:t>
            </a:r>
          </a:p>
          <a:p>
            <a:pPr algn="ctr" eaLnBrk="1" hangingPunct="1">
              <a:lnSpc>
                <a:spcPct val="90000"/>
              </a:lnSpc>
              <a:buFont typeface="Wingdings" pitchFamily="2" charset="2"/>
              <a:buNone/>
            </a:pPr>
            <a:r>
              <a:rPr lang="en-US" sz="2400" dirty="0" smtClean="0">
                <a:solidFill>
                  <a:srgbClr val="009900"/>
                </a:solidFill>
              </a:rPr>
              <a:t>(Missouri Forms:  </a:t>
            </a:r>
          </a:p>
          <a:p>
            <a:pPr algn="ctr" eaLnBrk="1" hangingPunct="1">
              <a:lnSpc>
                <a:spcPct val="90000"/>
              </a:lnSpc>
              <a:buFont typeface="Wingdings" pitchFamily="2" charset="2"/>
              <a:buNone/>
            </a:pPr>
            <a:r>
              <a:rPr lang="en-US" sz="2400" dirty="0" smtClean="0">
                <a:solidFill>
                  <a:srgbClr val="009900"/>
                </a:solidFill>
              </a:rPr>
              <a:t>FD-6, FD-15A, FDP Fact Sheet)</a:t>
            </a:r>
          </a:p>
          <a:p>
            <a:pPr algn="ctr" eaLnBrk="1" hangingPunct="1">
              <a:lnSpc>
                <a:spcPct val="90000"/>
              </a:lnSpc>
              <a:buFont typeface="Wingdings" pitchFamily="2" charset="2"/>
              <a:buNone/>
            </a:pPr>
            <a:endParaRPr lang="en-US" sz="2400" dirty="0" smtClean="0">
              <a:solidFill>
                <a:srgbClr val="009900"/>
              </a:solidFill>
            </a:endParaRPr>
          </a:p>
          <a:p>
            <a:pPr eaLnBrk="1" hangingPunct="1">
              <a:lnSpc>
                <a:spcPct val="90000"/>
              </a:lnSpc>
              <a:buFont typeface="Wingdings" pitchFamily="2" charset="2"/>
              <a:buNone/>
            </a:pPr>
            <a:r>
              <a:rPr lang="en-US" dirty="0" smtClean="0"/>
              <a:t>	          2. Complaint Information</a:t>
            </a:r>
          </a:p>
          <a:p>
            <a:pPr algn="ctr" eaLnBrk="1" hangingPunct="1">
              <a:lnSpc>
                <a:spcPct val="90000"/>
              </a:lnSpc>
              <a:buFont typeface="Wingdings" pitchFamily="2" charset="2"/>
              <a:buNone/>
            </a:pPr>
            <a:r>
              <a:rPr lang="en-US" sz="2400" dirty="0" smtClean="0">
                <a:solidFill>
                  <a:srgbClr val="009900"/>
                </a:solidFill>
              </a:rPr>
              <a:t>    (“And Justice For All Poster”)</a:t>
            </a:r>
          </a:p>
          <a:p>
            <a:pPr algn="ctr" eaLnBrk="1" hangingPunct="1">
              <a:lnSpc>
                <a:spcPct val="90000"/>
              </a:lnSpc>
              <a:buFont typeface="Wingdings" pitchFamily="2" charset="2"/>
              <a:buNone/>
            </a:pPr>
            <a:endParaRPr lang="en-US" sz="2400" dirty="0" smtClean="0">
              <a:solidFill>
                <a:srgbClr val="009900"/>
              </a:solidFill>
            </a:endParaRPr>
          </a:p>
          <a:p>
            <a:pPr eaLnBrk="1" hangingPunct="1">
              <a:lnSpc>
                <a:spcPct val="90000"/>
              </a:lnSpc>
              <a:buFont typeface="Wingdings" pitchFamily="2" charset="2"/>
              <a:buNone/>
            </a:pPr>
            <a:r>
              <a:rPr lang="en-US" dirty="0" smtClean="0"/>
              <a:t>             3. Nondiscrimination Statement</a:t>
            </a:r>
          </a:p>
          <a:p>
            <a:pPr algn="ctr" eaLnBrk="1" hangingPunct="1">
              <a:lnSpc>
                <a:spcPct val="90000"/>
              </a:lnSpc>
              <a:buFont typeface="Wingdings" pitchFamily="2" charset="2"/>
              <a:buNone/>
            </a:pPr>
            <a:r>
              <a:rPr lang="en-US" sz="2400" dirty="0" smtClean="0">
                <a:solidFill>
                  <a:srgbClr val="009900"/>
                </a:solidFill>
              </a:rPr>
              <a:t>     (“And Justice For All Poster”)</a:t>
            </a:r>
          </a:p>
        </p:txBody>
      </p:sp>
      <p:pic>
        <p:nvPicPr>
          <p:cNvPr id="11269" name="Picture 4" descr="MCBD10682_0000[1]"/>
          <p:cNvPicPr>
            <a:picLocks noChangeAspect="1" noChangeArrowheads="1"/>
          </p:cNvPicPr>
          <p:nvPr/>
        </p:nvPicPr>
        <p:blipFill>
          <a:blip r:embed="rId3" cstate="print"/>
          <a:srcRect/>
          <a:stretch>
            <a:fillRect/>
          </a:stretch>
        </p:blipFill>
        <p:spPr bwMode="auto">
          <a:xfrm>
            <a:off x="0" y="4754563"/>
            <a:ext cx="2895600"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4427</TotalTime>
  <Words>1249</Words>
  <Application>Microsoft Office PowerPoint</Application>
  <PresentationFormat>Custom</PresentationFormat>
  <Paragraphs>175</Paragraphs>
  <Slides>24</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Tahoma</vt:lpstr>
      <vt:lpstr>Times New Roman</vt:lpstr>
      <vt:lpstr>Wingdings</vt:lpstr>
      <vt:lpstr>Blends</vt:lpstr>
      <vt:lpstr>Acrobat Document</vt:lpstr>
      <vt:lpstr>Civil Rights Compliance in The Emergency Food Assistance Program (TEFAP)</vt:lpstr>
      <vt:lpstr>Civil Rights Training for The Emergency Food Assistance Program (TEFAP) Staff and Volunteers</vt:lpstr>
      <vt:lpstr>What is Discrimination?</vt:lpstr>
      <vt:lpstr>Protected Classes in TEFAP</vt:lpstr>
      <vt:lpstr>What are Civil Rights?</vt:lpstr>
      <vt:lpstr>Civil Rights Laws </vt:lpstr>
      <vt:lpstr>Seven Areas of Civil Rights Compliance</vt:lpstr>
      <vt:lpstr>Public Notification System</vt:lpstr>
      <vt:lpstr>Public Notification System</vt:lpstr>
      <vt:lpstr>Public Notification System Requirements                       </vt:lpstr>
      <vt:lpstr>And Justice For All…</vt:lpstr>
      <vt:lpstr>Nondiscrimination Statement (Revised October 2015)</vt:lpstr>
      <vt:lpstr>Nondiscrimination Statement</vt:lpstr>
      <vt:lpstr>Minimum (Short) Nondiscrimination Statement</vt:lpstr>
      <vt:lpstr>Nondiscrimination Statement Exception</vt:lpstr>
      <vt:lpstr>Civil Rights Complaint Handling</vt:lpstr>
      <vt:lpstr>Civil Rights Complaint Handling</vt:lpstr>
      <vt:lpstr>Contents Of A Civil Rights Complaint </vt:lpstr>
      <vt:lpstr>Contents Of A Civil Rights Complaint (continued)</vt:lpstr>
      <vt:lpstr>Assurances</vt:lpstr>
      <vt:lpstr>Limited English Proficiency (LEP)</vt:lpstr>
      <vt:lpstr>Limited English Proficiency (LEP)</vt:lpstr>
      <vt:lpstr>Limited English Proficiency (continued)</vt:lpstr>
      <vt:lpstr>Food For Thought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Compliance in The Emergency Food Assistance Program (TEFAP)</dc:title>
  <dc:creator>Laffoon, Mary J</dc:creator>
  <cp:lastModifiedBy>Jane Terry</cp:lastModifiedBy>
  <cp:revision>137</cp:revision>
  <dcterms:created xsi:type="dcterms:W3CDTF">2002-09-03T15:03:11Z</dcterms:created>
  <dcterms:modified xsi:type="dcterms:W3CDTF">2021-03-02T19:29:14Z</dcterms:modified>
</cp:coreProperties>
</file>