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7"/>
  </p:notesMasterIdLst>
  <p:handoutMasterIdLst>
    <p:handoutMasterId r:id="rId48"/>
  </p:handoutMasterIdLst>
  <p:sldIdLst>
    <p:sldId id="400" r:id="rId2"/>
    <p:sldId id="419" r:id="rId3"/>
    <p:sldId id="401" r:id="rId4"/>
    <p:sldId id="347" r:id="rId5"/>
    <p:sldId id="348" r:id="rId6"/>
    <p:sldId id="349" r:id="rId7"/>
    <p:sldId id="350" r:id="rId8"/>
    <p:sldId id="423" r:id="rId9"/>
    <p:sldId id="424" r:id="rId10"/>
    <p:sldId id="425" r:id="rId11"/>
    <p:sldId id="352" r:id="rId12"/>
    <p:sldId id="402" r:id="rId13"/>
    <p:sldId id="354" r:id="rId14"/>
    <p:sldId id="403" r:id="rId15"/>
    <p:sldId id="356" r:id="rId16"/>
    <p:sldId id="369" r:id="rId17"/>
    <p:sldId id="411" r:id="rId18"/>
    <p:sldId id="370" r:id="rId19"/>
    <p:sldId id="412" r:id="rId20"/>
    <p:sldId id="377" r:id="rId21"/>
    <p:sldId id="378" r:id="rId22"/>
    <p:sldId id="381" r:id="rId23"/>
    <p:sldId id="408" r:id="rId24"/>
    <p:sldId id="398" r:id="rId25"/>
    <p:sldId id="413" r:id="rId26"/>
    <p:sldId id="386" r:id="rId27"/>
    <p:sldId id="415" r:id="rId28"/>
    <p:sldId id="420" r:id="rId29"/>
    <p:sldId id="416" r:id="rId30"/>
    <p:sldId id="417" r:id="rId31"/>
    <p:sldId id="418" r:id="rId32"/>
    <p:sldId id="421" r:id="rId33"/>
    <p:sldId id="422" r:id="rId34"/>
    <p:sldId id="429" r:id="rId35"/>
    <p:sldId id="430" r:id="rId36"/>
    <p:sldId id="431" r:id="rId37"/>
    <p:sldId id="432" r:id="rId38"/>
    <p:sldId id="433" r:id="rId39"/>
    <p:sldId id="434" r:id="rId40"/>
    <p:sldId id="435" r:id="rId41"/>
    <p:sldId id="436" r:id="rId42"/>
    <p:sldId id="437" r:id="rId43"/>
    <p:sldId id="388" r:id="rId44"/>
    <p:sldId id="428" r:id="rId45"/>
    <p:sldId id="426" r:id="rId46"/>
  </p:sldIdLst>
  <p:sldSz cx="9144000" cy="82296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EB38F8-C4D2-4CBF-9D1C-B1A5E46200E7}">
          <p14:sldIdLst>
            <p14:sldId id="400"/>
            <p14:sldId id="419"/>
            <p14:sldId id="401"/>
            <p14:sldId id="347"/>
            <p14:sldId id="348"/>
            <p14:sldId id="349"/>
            <p14:sldId id="350"/>
            <p14:sldId id="423"/>
            <p14:sldId id="424"/>
            <p14:sldId id="425"/>
            <p14:sldId id="352"/>
            <p14:sldId id="402"/>
            <p14:sldId id="354"/>
            <p14:sldId id="403"/>
            <p14:sldId id="356"/>
            <p14:sldId id="369"/>
            <p14:sldId id="411"/>
            <p14:sldId id="370"/>
            <p14:sldId id="412"/>
            <p14:sldId id="377"/>
            <p14:sldId id="378"/>
            <p14:sldId id="381"/>
            <p14:sldId id="408"/>
            <p14:sldId id="398"/>
            <p14:sldId id="413"/>
            <p14:sldId id="386"/>
            <p14:sldId id="415"/>
            <p14:sldId id="420"/>
            <p14:sldId id="416"/>
            <p14:sldId id="417"/>
            <p14:sldId id="418"/>
            <p14:sldId id="421"/>
            <p14:sldId id="422"/>
            <p14:sldId id="429"/>
            <p14:sldId id="430"/>
            <p14:sldId id="431"/>
            <p14:sldId id="432"/>
            <p14:sldId id="433"/>
            <p14:sldId id="434"/>
            <p14:sldId id="435"/>
            <p14:sldId id="436"/>
            <p14:sldId id="437"/>
          </p14:sldIdLst>
        </p14:section>
        <p14:section name="Untitled Section" id="{6E59E2EF-76E6-4785-A31A-EEEB73222158}">
          <p14:sldIdLst>
            <p14:sldId id="388"/>
            <p14:sldId id="428"/>
            <p14:sldId id="426"/>
          </p14:sldIdLst>
        </p14:section>
      </p14:sectionLst>
    </p:ext>
    <p:ext uri="{EFAFB233-063F-42B5-8137-9DF3F51BA10A}">
      <p15:sldGuideLst xmlns:p15="http://schemas.microsoft.com/office/powerpoint/2012/main">
        <p15:guide id="1" orient="horz" pos="25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50" autoAdjust="0"/>
    <p:restoredTop sz="86364" autoAdjust="0"/>
  </p:normalViewPr>
  <p:slideViewPr>
    <p:cSldViewPr>
      <p:cViewPr varScale="1">
        <p:scale>
          <a:sx n="95" d="100"/>
          <a:sy n="95" d="100"/>
        </p:scale>
        <p:origin x="1662" y="96"/>
      </p:cViewPr>
      <p:guideLst>
        <p:guide orient="horz" pos="2592"/>
        <p:guide pos="2880"/>
      </p:guideLst>
    </p:cSldViewPr>
  </p:slideViewPr>
  <p:outlineViewPr>
    <p:cViewPr>
      <p:scale>
        <a:sx n="33" d="100"/>
        <a:sy n="33" d="100"/>
      </p:scale>
      <p:origin x="216"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 y="25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6861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smtClean="0">
                <a:latin typeface="Times New Roman" pitchFamily="18" charset="0"/>
              </a:defRPr>
            </a:lvl1pPr>
          </a:lstStyle>
          <a:p>
            <a:pPr>
              <a:defRPr/>
            </a:pPr>
            <a:endParaRPr lang="en-US"/>
          </a:p>
        </p:txBody>
      </p:sp>
      <p:sp>
        <p:nvSpPr>
          <p:cNvPr id="6861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6861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smtClean="0">
                <a:latin typeface="Times New Roman" pitchFamily="18" charset="0"/>
              </a:defRPr>
            </a:lvl1pPr>
          </a:lstStyle>
          <a:p>
            <a:pPr>
              <a:defRPr/>
            </a:pPr>
            <a:fld id="{88A48BED-1D51-4784-92DB-901A8284573B}" type="slidenum">
              <a:rPr lang="en-US"/>
              <a:pPr>
                <a:defRPr/>
              </a:pPr>
              <a:t>‹#›</a:t>
            </a:fld>
            <a:endParaRPr lang="en-US"/>
          </a:p>
        </p:txBody>
      </p:sp>
    </p:spTree>
    <p:extLst>
      <p:ext uri="{BB962C8B-B14F-4D97-AF65-F5344CB8AC3E}">
        <p14:creationId xmlns:p14="http://schemas.microsoft.com/office/powerpoint/2010/main" val="223692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eaLnBrk="1" hangingPunct="1">
              <a:defRPr sz="1200" smtClean="0">
                <a:latin typeface="Times New Roman" pitchFamily="18"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657350" y="720725"/>
            <a:ext cx="40005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976313" y="4560888"/>
            <a:ext cx="536257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defTabSz="966788" eaLnBrk="1" hangingPunct="1">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eaLnBrk="1" hangingPunct="1">
              <a:defRPr sz="1200" smtClean="0">
                <a:latin typeface="Times New Roman" pitchFamily="18" charset="0"/>
              </a:defRPr>
            </a:lvl1pPr>
          </a:lstStyle>
          <a:p>
            <a:pPr>
              <a:defRPr/>
            </a:pPr>
            <a:fld id="{311CB573-A040-4231-9468-CE0E6D3A418E}" type="slidenum">
              <a:rPr lang="en-US"/>
              <a:pPr>
                <a:defRPr/>
              </a:pPr>
              <a:t>‹#›</a:t>
            </a:fld>
            <a:endParaRPr lang="en-US"/>
          </a:p>
        </p:txBody>
      </p:sp>
    </p:spTree>
    <p:extLst>
      <p:ext uri="{BB962C8B-B14F-4D97-AF65-F5344CB8AC3E}">
        <p14:creationId xmlns:p14="http://schemas.microsoft.com/office/powerpoint/2010/main" val="1935121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A12DDF3-C139-4A64-AD89-973DE731498D}" type="slidenum">
              <a:rPr lang="en-US"/>
              <a:pPr/>
              <a:t>4</a:t>
            </a:fld>
            <a:endParaRPr lang="en-US"/>
          </a:p>
        </p:txBody>
      </p:sp>
      <p:sp>
        <p:nvSpPr>
          <p:cNvPr id="2867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28676"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C16A4C-80A7-4C12-A5C8-1F1FD9C7A547}" type="slidenum">
              <a:rPr lang="en-US"/>
              <a:pPr/>
              <a:t>20</a:t>
            </a:fld>
            <a:endParaRPr lang="en-US"/>
          </a:p>
        </p:txBody>
      </p:sp>
      <p:sp>
        <p:nvSpPr>
          <p:cNvPr id="37891"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7892"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464583B-CB5A-4EAF-8E4D-EAADB11DD594}" type="slidenum">
              <a:rPr lang="en-US"/>
              <a:pPr/>
              <a:t>21</a:t>
            </a:fld>
            <a:endParaRPr lang="en-US"/>
          </a:p>
        </p:txBody>
      </p:sp>
      <p:sp>
        <p:nvSpPr>
          <p:cNvPr id="3891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8916"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C393374-EEB6-426E-A328-281F77C549E1}" type="slidenum">
              <a:rPr lang="en-US"/>
              <a:pPr/>
              <a:t>22</a:t>
            </a:fld>
            <a:endParaRPr lang="en-US"/>
          </a:p>
        </p:txBody>
      </p:sp>
      <p:sp>
        <p:nvSpPr>
          <p:cNvPr id="39939"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9940"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EF6AE5F-AE1D-43F7-9A1A-AA98E5DBFECD}" type="slidenum">
              <a:rPr lang="en-US"/>
              <a:pPr/>
              <a:t>24</a:t>
            </a:fld>
            <a:endParaRPr lang="en-US"/>
          </a:p>
        </p:txBody>
      </p:sp>
      <p:sp>
        <p:nvSpPr>
          <p:cNvPr id="40963"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40964"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A80DA37-5444-4C3C-A736-22599AD1A244}" type="slidenum">
              <a:rPr lang="en-US"/>
              <a:pPr/>
              <a:t>26</a:t>
            </a:fld>
            <a:endParaRPr lang="en-US"/>
          </a:p>
        </p:txBody>
      </p:sp>
      <p:sp>
        <p:nvSpPr>
          <p:cNvPr id="41987"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41988" name="Rectangle 3"/>
          <p:cNvSpPr>
            <a:spLocks noGrp="1" noChangeArrowheads="1"/>
          </p:cNvSpPr>
          <p:nvPr>
            <p:ph type="body" idx="1"/>
          </p:nvPr>
        </p:nvSpPr>
        <p:spPr>
          <a:xfrm>
            <a:off x="974725" y="4560888"/>
            <a:ext cx="5365750" cy="4319587"/>
          </a:xfrm>
          <a:noFill/>
          <a:ln/>
        </p:spPr>
        <p:txBody>
          <a:bodyPr lIns="96992" tIns="48496" rIns="96992" bIns="48496"/>
          <a:lstStyle/>
          <a:p>
            <a:pPr marL="228600" indent="-228600"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089C494-3F4B-4AB0-AF6F-698956EA2C00}" type="slidenum">
              <a:rPr lang="en-US"/>
              <a:pPr/>
              <a:t>43</a:t>
            </a:fld>
            <a:endParaRPr lang="en-US"/>
          </a:p>
        </p:txBody>
      </p:sp>
      <p:sp>
        <p:nvSpPr>
          <p:cNvPr id="43011" name="Rectangle 2"/>
          <p:cNvSpPr>
            <a:spLocks noGrp="1" noRot="1" noChangeAspect="1" noChangeArrowheads="1" noTextEdit="1"/>
          </p:cNvSpPr>
          <p:nvPr>
            <p:ph type="sldImg"/>
          </p:nvPr>
        </p:nvSpPr>
        <p:spPr>
          <a:xfrm>
            <a:off x="1665288" y="727075"/>
            <a:ext cx="3986212" cy="3587750"/>
          </a:xfrm>
          <a:ln/>
        </p:spPr>
      </p:sp>
      <p:sp>
        <p:nvSpPr>
          <p:cNvPr id="43012"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A36949E-B40D-4C82-9D48-D1769131EEFA}" type="slidenum">
              <a:rPr lang="en-US"/>
              <a:pPr/>
              <a:t>5</a:t>
            </a:fld>
            <a:endParaRPr lang="en-US"/>
          </a:p>
        </p:txBody>
      </p:sp>
      <p:sp>
        <p:nvSpPr>
          <p:cNvPr id="29699" name="Rectangle 2"/>
          <p:cNvSpPr>
            <a:spLocks noGrp="1" noRot="1" noChangeAspect="1" noChangeArrowheads="1" noTextEdit="1"/>
          </p:cNvSpPr>
          <p:nvPr>
            <p:ph type="sldImg"/>
          </p:nvPr>
        </p:nvSpPr>
        <p:spPr>
          <a:xfrm>
            <a:off x="1665288" y="727075"/>
            <a:ext cx="3986212" cy="3587750"/>
          </a:xfrm>
          <a:ln/>
        </p:spPr>
      </p:sp>
      <p:sp>
        <p:nvSpPr>
          <p:cNvPr id="2970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A05620B-05B9-46F6-93F3-299DDB61F35C}" type="slidenum">
              <a:rPr lang="en-US"/>
              <a:pPr/>
              <a:t>6</a:t>
            </a:fld>
            <a:endParaRPr lang="en-US"/>
          </a:p>
        </p:txBody>
      </p:sp>
      <p:sp>
        <p:nvSpPr>
          <p:cNvPr id="30723" name="Rectangle 2"/>
          <p:cNvSpPr>
            <a:spLocks noGrp="1" noRot="1" noChangeAspect="1" noChangeArrowheads="1" noTextEdit="1"/>
          </p:cNvSpPr>
          <p:nvPr>
            <p:ph type="sldImg"/>
          </p:nvPr>
        </p:nvSpPr>
        <p:spPr>
          <a:xfrm>
            <a:off x="1665288" y="727075"/>
            <a:ext cx="3986212" cy="3587750"/>
          </a:xfrm>
          <a:ln/>
        </p:spPr>
      </p:sp>
      <p:sp>
        <p:nvSpPr>
          <p:cNvPr id="3072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26778F6-D6A5-4874-B7E5-640C9A513820}" type="slidenum">
              <a:rPr lang="en-US"/>
              <a:pPr/>
              <a:t>7</a:t>
            </a:fld>
            <a:endParaRPr lang="en-US"/>
          </a:p>
        </p:txBody>
      </p:sp>
      <p:sp>
        <p:nvSpPr>
          <p:cNvPr id="31747" name="Rectangle 2"/>
          <p:cNvSpPr>
            <a:spLocks noGrp="1" noRot="1" noChangeAspect="1" noChangeArrowheads="1" noTextEdit="1"/>
          </p:cNvSpPr>
          <p:nvPr>
            <p:ph type="sldImg"/>
          </p:nvPr>
        </p:nvSpPr>
        <p:spPr>
          <a:xfrm>
            <a:off x="1665288" y="727075"/>
            <a:ext cx="3986212" cy="3587750"/>
          </a:xfrm>
          <a:ln/>
        </p:spPr>
      </p:sp>
      <p:sp>
        <p:nvSpPr>
          <p:cNvPr id="3174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08BC6C-9B24-4F3C-8F94-DF7BAB54AA8C}" type="slidenum">
              <a:rPr lang="en-US"/>
              <a:pPr/>
              <a:t>11</a:t>
            </a:fld>
            <a:endParaRPr lang="en-US"/>
          </a:p>
        </p:txBody>
      </p:sp>
      <p:sp>
        <p:nvSpPr>
          <p:cNvPr id="32771"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2772" name="Rectangle 3"/>
          <p:cNvSpPr>
            <a:spLocks noGrp="1" noChangeArrowheads="1"/>
          </p:cNvSpPr>
          <p:nvPr>
            <p:ph type="body" idx="1"/>
          </p:nvPr>
        </p:nvSpPr>
        <p:spPr>
          <a:xfrm>
            <a:off x="974725" y="4560888"/>
            <a:ext cx="5365750" cy="4319587"/>
          </a:xfrm>
          <a:noFill/>
          <a:ln/>
        </p:spPr>
        <p:txBody>
          <a:bodyPr lIns="96992" tIns="48496" rIns="96992" bIns="48496"/>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3DBBA7-DE66-4171-A5A7-C5C8A48F4D87}" type="slidenum">
              <a:rPr lang="en-US"/>
              <a:pPr/>
              <a:t>13</a:t>
            </a:fld>
            <a:endParaRPr lang="en-US"/>
          </a:p>
        </p:txBody>
      </p:sp>
      <p:sp>
        <p:nvSpPr>
          <p:cNvPr id="33795" name="Rectangle 2"/>
          <p:cNvSpPr>
            <a:spLocks noGrp="1" noRot="1" noChangeAspect="1" noChangeArrowheads="1" noTextEdit="1"/>
          </p:cNvSpPr>
          <p:nvPr>
            <p:ph type="sldImg"/>
          </p:nvPr>
        </p:nvSpPr>
        <p:spPr>
          <a:xfrm>
            <a:off x="1665288" y="727075"/>
            <a:ext cx="3986212" cy="3587750"/>
          </a:xfrm>
          <a:ln w="12700" cap="flat">
            <a:solidFill>
              <a:schemeClr val="tx1"/>
            </a:solidFill>
          </a:ln>
        </p:spPr>
      </p:sp>
      <p:sp>
        <p:nvSpPr>
          <p:cNvPr id="33796" name="Rectangle 3"/>
          <p:cNvSpPr>
            <a:spLocks noGrp="1" noChangeArrowheads="1"/>
          </p:cNvSpPr>
          <p:nvPr>
            <p:ph type="body" idx="1"/>
          </p:nvPr>
        </p:nvSpPr>
        <p:spPr>
          <a:xfrm>
            <a:off x="974725" y="4560888"/>
            <a:ext cx="5365750" cy="4319587"/>
          </a:xfrm>
          <a:noFill/>
          <a:ln/>
        </p:spPr>
        <p:txBody>
          <a:bodyPr lIns="96992" tIns="48496" rIns="96992" bIns="48496"/>
          <a:lstStyle/>
          <a:p>
            <a:pPr marL="228600" indent="-228600" eaLnBrk="1" hangingPunct="1">
              <a:buFontTx/>
              <a:buAutoNum type="arabicPeriod"/>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C1AC207-D4D8-43FF-A0A7-2C18DE80314F}" type="slidenum">
              <a:rPr lang="en-US"/>
              <a:pPr/>
              <a:t>15</a:t>
            </a:fld>
            <a:endParaRPr lang="en-US"/>
          </a:p>
        </p:txBody>
      </p:sp>
      <p:sp>
        <p:nvSpPr>
          <p:cNvPr id="34819" name="Rectangle 2"/>
          <p:cNvSpPr>
            <a:spLocks noGrp="1" noRot="1" noChangeAspect="1" noChangeArrowheads="1" noTextEdit="1"/>
          </p:cNvSpPr>
          <p:nvPr>
            <p:ph type="sldImg"/>
          </p:nvPr>
        </p:nvSpPr>
        <p:spPr>
          <a:xfrm>
            <a:off x="1665288" y="727075"/>
            <a:ext cx="3986212" cy="3587750"/>
          </a:xfrm>
          <a:ln/>
        </p:spPr>
      </p:sp>
      <p:sp>
        <p:nvSpPr>
          <p:cNvPr id="34820"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00CDA33-8CA3-4963-AA19-7272FD33619F}" type="slidenum">
              <a:rPr lang="en-US"/>
              <a:pPr/>
              <a:t>16</a:t>
            </a:fld>
            <a:endParaRPr lang="en-US"/>
          </a:p>
        </p:txBody>
      </p:sp>
      <p:sp>
        <p:nvSpPr>
          <p:cNvPr id="35843" name="Rectangle 2"/>
          <p:cNvSpPr>
            <a:spLocks noGrp="1" noRot="1" noChangeAspect="1" noChangeArrowheads="1" noTextEdit="1"/>
          </p:cNvSpPr>
          <p:nvPr>
            <p:ph type="sldImg"/>
          </p:nvPr>
        </p:nvSpPr>
        <p:spPr>
          <a:xfrm>
            <a:off x="1665288" y="727075"/>
            <a:ext cx="3986212" cy="3587750"/>
          </a:xfrm>
          <a:ln/>
        </p:spPr>
      </p:sp>
      <p:sp>
        <p:nvSpPr>
          <p:cNvPr id="35844"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1EB7820-EE06-4B01-B1BD-0D5701467E70}" type="slidenum">
              <a:rPr lang="en-US"/>
              <a:pPr/>
              <a:t>18</a:t>
            </a:fld>
            <a:endParaRPr lang="en-US"/>
          </a:p>
        </p:txBody>
      </p:sp>
      <p:sp>
        <p:nvSpPr>
          <p:cNvPr id="36867" name="Rectangle 2"/>
          <p:cNvSpPr>
            <a:spLocks noGrp="1" noRot="1" noChangeAspect="1" noChangeArrowheads="1" noTextEdit="1"/>
          </p:cNvSpPr>
          <p:nvPr>
            <p:ph type="sldImg"/>
          </p:nvPr>
        </p:nvSpPr>
        <p:spPr>
          <a:xfrm>
            <a:off x="1665288" y="727075"/>
            <a:ext cx="3986212" cy="3587750"/>
          </a:xfrm>
          <a:ln/>
        </p:spPr>
      </p:sp>
      <p:sp>
        <p:nvSpPr>
          <p:cNvPr id="36868" name="Rectangle 3"/>
          <p:cNvSpPr>
            <a:spLocks noGrp="1" noChangeArrowheads="1"/>
          </p:cNvSpPr>
          <p:nvPr>
            <p:ph type="body" idx="1"/>
          </p:nvPr>
        </p:nvSpPr>
        <p:spPr>
          <a:xfrm>
            <a:off x="974725" y="4560888"/>
            <a:ext cx="5365750" cy="4319587"/>
          </a:xfrm>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10161"/>
            <a:ext cx="9169804" cy="8249922"/>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885441"/>
            <a:ext cx="5826719" cy="197556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861001"/>
            <a:ext cx="5826719" cy="131627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063142-6B1D-4F0B-8E12-3950D0B48F43}" type="slidenum">
              <a:rPr lang="en-US" smtClean="0"/>
              <a:pPr>
                <a:defRPr/>
              </a:pPr>
              <a:t>‹#›</a:t>
            </a:fld>
            <a:endParaRPr lang="en-US"/>
          </a:p>
        </p:txBody>
      </p:sp>
    </p:spTree>
    <p:extLst>
      <p:ext uri="{BB962C8B-B14F-4D97-AF65-F5344CB8AC3E}">
        <p14:creationId xmlns:p14="http://schemas.microsoft.com/office/powerpoint/2010/main" val="139939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520"/>
            <a:ext cx="6347714" cy="408432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5364480"/>
            <a:ext cx="6347714" cy="188515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Tree>
    <p:extLst>
      <p:ext uri="{BB962C8B-B14F-4D97-AF65-F5344CB8AC3E}">
        <p14:creationId xmlns:p14="http://schemas.microsoft.com/office/powerpoint/2010/main" val="209869065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731520"/>
            <a:ext cx="6072182" cy="362712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4358640"/>
            <a:ext cx="5419804" cy="4572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5364480"/>
            <a:ext cx="6347715" cy="1885154"/>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
        <p:nvSpPr>
          <p:cNvPr id="24" name="TextBox 23"/>
          <p:cNvSpPr txBox="1"/>
          <p:nvPr/>
        </p:nvSpPr>
        <p:spPr>
          <a:xfrm>
            <a:off x="482712" y="948454"/>
            <a:ext cx="457319" cy="701731"/>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3463867"/>
            <a:ext cx="457319" cy="701731"/>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7088401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2318386"/>
            <a:ext cx="6347715" cy="3114552"/>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5432938"/>
            <a:ext cx="6347715" cy="1816697"/>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Tree>
    <p:extLst>
      <p:ext uri="{BB962C8B-B14F-4D97-AF65-F5344CB8AC3E}">
        <p14:creationId xmlns:p14="http://schemas.microsoft.com/office/powerpoint/2010/main" val="90687608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731520"/>
            <a:ext cx="6072182" cy="362712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815840"/>
            <a:ext cx="6347716" cy="61709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5432938"/>
            <a:ext cx="6347715" cy="1816697"/>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
        <p:nvSpPr>
          <p:cNvPr id="24" name="TextBox 23"/>
          <p:cNvSpPr txBox="1"/>
          <p:nvPr/>
        </p:nvSpPr>
        <p:spPr>
          <a:xfrm>
            <a:off x="482712" y="948454"/>
            <a:ext cx="457319" cy="701731"/>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3463867"/>
            <a:ext cx="457319" cy="701731"/>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701472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731520"/>
            <a:ext cx="6341465" cy="362712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815840"/>
            <a:ext cx="6347716" cy="61709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9" y="5432938"/>
            <a:ext cx="6347715" cy="1816697"/>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Tree>
    <p:extLst>
      <p:ext uri="{BB962C8B-B14F-4D97-AF65-F5344CB8AC3E}">
        <p14:creationId xmlns:p14="http://schemas.microsoft.com/office/powerpoint/2010/main" val="169328637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5CEDB-308D-4C37-95EB-9E84341EBE3E}" type="slidenum">
              <a:rPr lang="en-US" smtClean="0"/>
              <a:pPr>
                <a:defRPr/>
              </a:pPr>
              <a:t>‹#›</a:t>
            </a:fld>
            <a:endParaRPr lang="en-US"/>
          </a:p>
        </p:txBody>
      </p:sp>
    </p:spTree>
    <p:extLst>
      <p:ext uri="{BB962C8B-B14F-4D97-AF65-F5344CB8AC3E}">
        <p14:creationId xmlns:p14="http://schemas.microsoft.com/office/powerpoint/2010/main" val="605514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731521"/>
            <a:ext cx="978812" cy="630174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731521"/>
            <a:ext cx="5195026" cy="630174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9AB6FE-49BC-4623-8451-D3DAD282AE53}" type="slidenum">
              <a:rPr lang="en-US" smtClean="0"/>
              <a:pPr>
                <a:defRPr/>
              </a:pPr>
              <a:t>‹#›</a:t>
            </a:fld>
            <a:endParaRPr lang="en-US"/>
          </a:p>
        </p:txBody>
      </p:sp>
    </p:spTree>
    <p:extLst>
      <p:ext uri="{BB962C8B-B14F-4D97-AF65-F5344CB8AC3E}">
        <p14:creationId xmlns:p14="http://schemas.microsoft.com/office/powerpoint/2010/main" val="364730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9016C-6816-46A9-B7A0-F64BDF25E3C5}" type="slidenum">
              <a:rPr lang="en-US" smtClean="0"/>
              <a:pPr>
                <a:defRPr/>
              </a:pPr>
              <a:t>‹#›</a:t>
            </a:fld>
            <a:endParaRPr lang="en-US"/>
          </a:p>
        </p:txBody>
      </p:sp>
    </p:spTree>
    <p:extLst>
      <p:ext uri="{BB962C8B-B14F-4D97-AF65-F5344CB8AC3E}">
        <p14:creationId xmlns:p14="http://schemas.microsoft.com/office/powerpoint/2010/main" val="28473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3241042"/>
            <a:ext cx="6347715" cy="219189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5432938"/>
            <a:ext cx="6347715" cy="103248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CA7C3C-CF29-4F6C-89BD-5B04E2AC89C9}" type="slidenum">
              <a:rPr lang="en-US" smtClean="0"/>
              <a:pPr>
                <a:defRPr/>
              </a:pPr>
              <a:t>‹#›</a:t>
            </a:fld>
            <a:endParaRPr lang="en-US"/>
          </a:p>
        </p:txBody>
      </p:sp>
    </p:spTree>
    <p:extLst>
      <p:ext uri="{BB962C8B-B14F-4D97-AF65-F5344CB8AC3E}">
        <p14:creationId xmlns:p14="http://schemas.microsoft.com/office/powerpoint/2010/main" val="124803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31520"/>
            <a:ext cx="6347714" cy="158496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592707"/>
            <a:ext cx="3088109" cy="46569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592708"/>
            <a:ext cx="3088110" cy="465692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AEA6D9-9D32-43E7-A629-12E007885667}" type="slidenum">
              <a:rPr lang="en-US" smtClean="0"/>
              <a:pPr>
                <a:defRPr/>
              </a:pPr>
              <a:t>‹#›</a:t>
            </a:fld>
            <a:endParaRPr lang="en-US"/>
          </a:p>
        </p:txBody>
      </p:sp>
    </p:spTree>
    <p:extLst>
      <p:ext uri="{BB962C8B-B14F-4D97-AF65-F5344CB8AC3E}">
        <p14:creationId xmlns:p14="http://schemas.microsoft.com/office/powerpoint/2010/main" val="374018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520"/>
            <a:ext cx="6347713" cy="158496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593180"/>
            <a:ext cx="3090672" cy="691514"/>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3284696"/>
            <a:ext cx="3090672" cy="39649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593180"/>
            <a:ext cx="3090672" cy="691514"/>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3284696"/>
            <a:ext cx="3090672" cy="396494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5D4AAC5-ECD1-47BA-BFBD-68806C64C9F8}" type="slidenum">
              <a:rPr lang="en-US" smtClean="0"/>
              <a:pPr>
                <a:defRPr/>
              </a:pPr>
              <a:t>‹#›</a:t>
            </a:fld>
            <a:endParaRPr lang="en-US"/>
          </a:p>
        </p:txBody>
      </p:sp>
    </p:spTree>
    <p:extLst>
      <p:ext uri="{BB962C8B-B14F-4D97-AF65-F5344CB8AC3E}">
        <p14:creationId xmlns:p14="http://schemas.microsoft.com/office/powerpoint/2010/main" val="72483614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731520"/>
            <a:ext cx="6347714" cy="158496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BC424-103D-466F-B20A-1FC2F1B1E750}" type="slidenum">
              <a:rPr lang="en-US" smtClean="0"/>
              <a:pPr>
                <a:defRPr/>
              </a:pPr>
              <a:t>‹#›</a:t>
            </a:fld>
            <a:endParaRPr lang="en-US"/>
          </a:p>
        </p:txBody>
      </p:sp>
    </p:spTree>
    <p:extLst>
      <p:ext uri="{BB962C8B-B14F-4D97-AF65-F5344CB8AC3E}">
        <p14:creationId xmlns:p14="http://schemas.microsoft.com/office/powerpoint/2010/main" val="199603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39DD5AB-F75F-450D-85AC-C5BFD0D56547}" type="slidenum">
              <a:rPr lang="en-US" smtClean="0"/>
              <a:pPr>
                <a:defRPr/>
              </a:pPr>
              <a:t>‹#›</a:t>
            </a:fld>
            <a:endParaRPr lang="en-US"/>
          </a:p>
        </p:txBody>
      </p:sp>
    </p:spTree>
    <p:extLst>
      <p:ext uri="{BB962C8B-B14F-4D97-AF65-F5344CB8AC3E}">
        <p14:creationId xmlns:p14="http://schemas.microsoft.com/office/powerpoint/2010/main" val="120225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798325"/>
            <a:ext cx="2790182" cy="1534159"/>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6" y="617911"/>
            <a:ext cx="3386037" cy="66317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3332483"/>
            <a:ext cx="2790182" cy="310133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526226-6EDC-4305-9838-4ABB3BDEED03}" type="slidenum">
              <a:rPr lang="en-US" smtClean="0"/>
              <a:pPr>
                <a:defRPr/>
              </a:pPr>
              <a:t>‹#›</a:t>
            </a:fld>
            <a:endParaRPr lang="en-US"/>
          </a:p>
        </p:txBody>
      </p:sp>
    </p:spTree>
    <p:extLst>
      <p:ext uri="{BB962C8B-B14F-4D97-AF65-F5344CB8AC3E}">
        <p14:creationId xmlns:p14="http://schemas.microsoft.com/office/powerpoint/2010/main" val="332133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5760720"/>
            <a:ext cx="6347714" cy="680086"/>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731520"/>
            <a:ext cx="6347714" cy="461486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6440806"/>
            <a:ext cx="6347714" cy="808829"/>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8CBC75-98F3-4D58-A8AE-AB3D139F18CE}" type="slidenum">
              <a:rPr lang="en-US" smtClean="0"/>
              <a:pPr>
                <a:defRPr/>
              </a:pPr>
              <a:t>‹#›</a:t>
            </a:fld>
            <a:endParaRPr lang="en-US"/>
          </a:p>
        </p:txBody>
      </p:sp>
    </p:spTree>
    <p:extLst>
      <p:ext uri="{BB962C8B-B14F-4D97-AF65-F5344CB8AC3E}">
        <p14:creationId xmlns:p14="http://schemas.microsoft.com/office/powerpoint/2010/main" val="77810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10161"/>
            <a:ext cx="9169805" cy="8249922"/>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731520"/>
            <a:ext cx="6347713" cy="158496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592708"/>
            <a:ext cx="6347714" cy="46569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7249636"/>
            <a:ext cx="684132" cy="438150"/>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600" y="7249636"/>
            <a:ext cx="4622973" cy="438150"/>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7249636"/>
            <a:ext cx="512638" cy="438150"/>
          </a:xfrm>
          <a:prstGeom prst="rect">
            <a:avLst/>
          </a:prstGeom>
        </p:spPr>
        <p:txBody>
          <a:bodyPr vert="horz" lIns="91440" tIns="45720" rIns="91440" bIns="45720" rtlCol="0" anchor="ctr"/>
          <a:lstStyle>
            <a:lvl1pPr algn="r">
              <a:defRPr sz="900">
                <a:solidFill>
                  <a:schemeClr val="accent1"/>
                </a:solidFill>
              </a:defRPr>
            </a:lvl1pPr>
          </a:lstStyle>
          <a:p>
            <a:pPr>
              <a:defRPr/>
            </a:pPr>
            <a:fld id="{75D4AAC5-ECD1-47BA-BFBD-68806C64C9F8}" type="slidenum">
              <a:rPr lang="en-US" smtClean="0"/>
              <a:pPr>
                <a:defRPr/>
              </a:pPr>
              <a:t>‹#›</a:t>
            </a:fld>
            <a:endParaRPr lang="en-US"/>
          </a:p>
        </p:txBody>
      </p:sp>
    </p:spTree>
    <p:extLst>
      <p:ext uri="{BB962C8B-B14F-4D97-AF65-F5344CB8AC3E}">
        <p14:creationId xmlns:p14="http://schemas.microsoft.com/office/powerpoint/2010/main" val="100494283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hyperlink" Target="https://www.usda.gov/sites/default/files/documents/USDA-OASCR%20P-Complaint-Form-0508-0002-508-11-28-17Fax2Mail.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program.intake@usd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sda.gov/oascr/how-to-file-a-program-discrimination-complain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980281" y="1646238"/>
            <a:ext cx="7793037" cy="3048000"/>
          </a:xfrm>
          <a:noFill/>
          <a:ln>
            <a:noFill/>
          </a:ln>
        </p:spPr>
        <p:txBody>
          <a:bodyPr/>
          <a:lstStyle/>
          <a:p>
            <a:pPr eaLnBrk="1" hangingPunct="1"/>
            <a:r>
              <a:rPr lang="en-US" dirty="0"/>
              <a:t>Civil Rights Training for </a:t>
            </a:r>
            <a:br>
              <a:rPr lang="en-US" dirty="0"/>
            </a:br>
            <a:r>
              <a:rPr lang="en-US" dirty="0"/>
              <a:t>The Emergency Food</a:t>
            </a:r>
            <a:br>
              <a:rPr lang="en-US" dirty="0"/>
            </a:br>
            <a:r>
              <a:rPr lang="en-US" dirty="0"/>
              <a:t>Assistance Program (TEFAP)</a:t>
            </a:r>
          </a:p>
        </p:txBody>
      </p:sp>
      <p:sp>
        <p:nvSpPr>
          <p:cNvPr id="3076" name="Rectangle 3"/>
          <p:cNvSpPr>
            <a:spLocks noGrp="1" noChangeArrowheads="1"/>
          </p:cNvSpPr>
          <p:nvPr>
            <p:ph idx="1"/>
          </p:nvPr>
        </p:nvSpPr>
        <p:spPr>
          <a:xfrm>
            <a:off x="457200" y="6303963"/>
            <a:ext cx="4419600" cy="1239837"/>
          </a:xfrm>
        </p:spPr>
        <p:txBody>
          <a:bodyPr>
            <a:normAutofit lnSpcReduction="10000"/>
          </a:bodyPr>
          <a:lstStyle/>
          <a:p>
            <a:pPr eaLnBrk="1" hangingPunct="1">
              <a:buFont typeface="Wingdings" pitchFamily="2" charset="2"/>
              <a:buNone/>
            </a:pPr>
            <a:r>
              <a:rPr lang="en-US" sz="2000" dirty="0"/>
              <a:t>USDA, Food and Nutrition Services</a:t>
            </a:r>
          </a:p>
          <a:p>
            <a:pPr eaLnBrk="1" hangingPunct="1">
              <a:buFont typeface="Wingdings" pitchFamily="2" charset="2"/>
              <a:buNone/>
            </a:pPr>
            <a:r>
              <a:rPr lang="en-US" sz="2000" dirty="0"/>
              <a:t>Civil Rights Division</a:t>
            </a:r>
          </a:p>
          <a:p>
            <a:pPr eaLnBrk="1" hangingPunct="1">
              <a:buFont typeface="Wingdings" pitchFamily="2" charset="2"/>
              <a:buNone/>
            </a:pPr>
            <a:r>
              <a:rPr lang="en-US" sz="2000" dirty="0"/>
              <a:t>February 2023</a:t>
            </a:r>
          </a:p>
        </p:txBody>
      </p:sp>
      <p:sp>
        <p:nvSpPr>
          <p:cNvPr id="3074" name="Slide Number Placeholder 5"/>
          <p:cNvSpPr>
            <a:spLocks noGrp="1"/>
          </p:cNvSpPr>
          <p:nvPr>
            <p:ph type="sldNum" sz="quarter" idx="12"/>
          </p:nvPr>
        </p:nvSpPr>
        <p:spPr>
          <a:noFill/>
        </p:spPr>
        <p:txBody>
          <a:bodyPr/>
          <a:lstStyle/>
          <a:p>
            <a:fld id="{F0C5DAFD-83B8-47B1-8B83-1692E771B219}" type="slidenum">
              <a:rPr lang="en-US"/>
              <a:pPr/>
              <a:t>1</a:t>
            </a:fld>
            <a:endParaRPr lang="en-US"/>
          </a:p>
        </p:txBody>
      </p:sp>
      <p:pic>
        <p:nvPicPr>
          <p:cNvPr id="3077" name="Picture 4" descr="Picture1"/>
          <p:cNvPicPr>
            <a:picLocks noChangeAspect="1" noChangeArrowheads="1"/>
          </p:cNvPicPr>
          <p:nvPr/>
        </p:nvPicPr>
        <p:blipFill>
          <a:blip r:embed="rId2" cstate="print"/>
          <a:srcRect/>
          <a:stretch>
            <a:fillRect/>
          </a:stretch>
        </p:blipFill>
        <p:spPr bwMode="auto">
          <a:xfrm>
            <a:off x="4876800" y="4507914"/>
            <a:ext cx="2324100" cy="2638168"/>
          </a:xfrm>
          <a:prstGeom prst="rect">
            <a:avLst/>
          </a:prstGeom>
          <a:noFill/>
          <a:ln w="9525">
            <a:noFill/>
            <a:miter lim="800000"/>
            <a:headEnd/>
            <a:tailEnd/>
          </a:ln>
        </p:spPr>
      </p:pic>
      <p:sp>
        <p:nvSpPr>
          <p:cNvPr id="3078" name="Text Box 5"/>
          <p:cNvSpPr txBox="1">
            <a:spLocks noChangeArrowheads="1"/>
          </p:cNvSpPr>
          <p:nvPr/>
        </p:nvSpPr>
        <p:spPr bwMode="auto">
          <a:xfrm>
            <a:off x="1295400" y="5934075"/>
            <a:ext cx="1425575" cy="369888"/>
          </a:xfrm>
          <a:prstGeom prst="rect">
            <a:avLst/>
          </a:prstGeom>
          <a:noFill/>
          <a:ln w="9525">
            <a:noFill/>
            <a:miter lim="800000"/>
            <a:headEnd/>
            <a:tailEnd/>
          </a:ln>
        </p:spPr>
        <p:txBody>
          <a:bodyPr>
            <a:spAutoFit/>
          </a:bodyPr>
          <a:lstStyle/>
          <a:p>
            <a:pPr algn="l">
              <a:spcBef>
                <a:spcPct val="50000"/>
              </a:spcBef>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55320"/>
            <a:ext cx="6347713" cy="1584960"/>
          </a:xfrm>
        </p:spPr>
        <p:txBody>
          <a:bodyPr/>
          <a:lstStyle/>
          <a:p>
            <a:r>
              <a:rPr lang="en-US" dirty="0"/>
              <a:t>Civil Rights Legal Authorities </a:t>
            </a:r>
          </a:p>
        </p:txBody>
      </p:sp>
      <p:sp>
        <p:nvSpPr>
          <p:cNvPr id="3" name="Content Placeholder 2"/>
          <p:cNvSpPr>
            <a:spLocks noGrp="1"/>
          </p:cNvSpPr>
          <p:nvPr>
            <p:ph idx="1"/>
          </p:nvPr>
        </p:nvSpPr>
        <p:spPr>
          <a:xfrm>
            <a:off x="762000" y="1447800"/>
            <a:ext cx="6477000" cy="5911850"/>
          </a:xfrm>
        </p:spPr>
        <p:txBody>
          <a:bodyPr>
            <a:normAutofit/>
          </a:bodyPr>
          <a:lstStyle/>
          <a:p>
            <a:pPr marL="0" indent="0">
              <a:buNone/>
            </a:pPr>
            <a:r>
              <a:rPr lang="en-US" sz="2400" u="sng" dirty="0"/>
              <a:t>USDA Departmental Regulation 4330-2</a:t>
            </a:r>
          </a:p>
          <a:p>
            <a:pPr>
              <a:buFont typeface="Wingdings" panose="05000000000000000000" pitchFamily="2" charset="2"/>
              <a:buChar char="Ø"/>
            </a:pPr>
            <a:r>
              <a:rPr lang="en-US" sz="2400" dirty="0"/>
              <a:t>Prohibits discrimination in programs and activities funded in whole or in part by the USDA</a:t>
            </a:r>
          </a:p>
          <a:p>
            <a:pPr>
              <a:buFont typeface="Wingdings" panose="05000000000000000000" pitchFamily="2" charset="2"/>
              <a:buChar char="§"/>
            </a:pPr>
            <a:endParaRPr lang="en-US" sz="2400" dirty="0"/>
          </a:p>
          <a:p>
            <a:pPr marL="0" indent="0">
              <a:buNone/>
            </a:pPr>
            <a:r>
              <a:rPr lang="en-US" sz="2400" u="sng" dirty="0"/>
              <a:t>USDA Departmental Regulation 4330-3</a:t>
            </a:r>
          </a:p>
          <a:p>
            <a:pPr>
              <a:buFont typeface="Wingdings" panose="05000000000000000000" pitchFamily="2" charset="2"/>
              <a:buChar char="Ø"/>
            </a:pPr>
            <a:r>
              <a:rPr lang="en-US" sz="2400" dirty="0"/>
              <a:t>Equal Opportunity Public Notification Policy</a:t>
            </a:r>
          </a:p>
          <a:p>
            <a:pPr>
              <a:buFont typeface="Wingdings" panose="05000000000000000000" pitchFamily="2" charset="2"/>
              <a:buChar char="§"/>
            </a:pPr>
            <a:endParaRPr lang="en-US" sz="2400" dirty="0"/>
          </a:p>
          <a:p>
            <a:pPr marL="0" indent="0">
              <a:buNone/>
            </a:pPr>
            <a:r>
              <a:rPr lang="en-US" sz="2400" u="sng" dirty="0"/>
              <a:t>FNS Instruction 113-1</a:t>
            </a:r>
          </a:p>
          <a:p>
            <a:pPr>
              <a:buFont typeface="Wingdings" panose="05000000000000000000" pitchFamily="2" charset="2"/>
              <a:buChar char="Ø"/>
            </a:pPr>
            <a:r>
              <a:rPr lang="en-US" sz="2400" dirty="0"/>
              <a:t>Provides information on Civil Rights compliance and enforcement</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10</a:t>
            </a:fld>
            <a:endParaRPr lang="en-US"/>
          </a:p>
        </p:txBody>
      </p:sp>
    </p:spTree>
    <p:extLst>
      <p:ext uri="{BB962C8B-B14F-4D97-AF65-F5344CB8AC3E}">
        <p14:creationId xmlns:p14="http://schemas.microsoft.com/office/powerpoint/2010/main" val="94037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762001" y="762000"/>
            <a:ext cx="7696200" cy="1468437"/>
          </a:xfrm>
          <a:noFill/>
        </p:spPr>
        <p:txBody>
          <a:bodyPr lIns="92075" tIns="46038" rIns="92075" bIns="46038" anchor="ctr">
            <a:normAutofit/>
          </a:bodyPr>
          <a:lstStyle/>
          <a:p>
            <a:pPr eaLnBrk="1" hangingPunct="1"/>
            <a:r>
              <a:rPr lang="en-US" sz="3200" dirty="0"/>
              <a:t>Areas of Civil Rights Compliance</a:t>
            </a:r>
          </a:p>
        </p:txBody>
      </p:sp>
      <p:sp>
        <p:nvSpPr>
          <p:cNvPr id="9220" name="Rectangle 3"/>
          <p:cNvSpPr>
            <a:spLocks noGrp="1" noChangeArrowheads="1"/>
          </p:cNvSpPr>
          <p:nvPr>
            <p:ph idx="1"/>
          </p:nvPr>
        </p:nvSpPr>
        <p:spPr>
          <a:xfrm>
            <a:off x="762001" y="1981201"/>
            <a:ext cx="7239000" cy="5791200"/>
          </a:xfrm>
          <a:noFill/>
        </p:spPr>
        <p:txBody>
          <a:bodyPr lIns="92075" tIns="46038" rIns="92075" bIns="46038">
            <a:normAutofit/>
          </a:bodyPr>
          <a:lstStyle/>
          <a:p>
            <a:pPr eaLnBrk="1" hangingPunct="1">
              <a:buFont typeface="Wingdings" panose="05000000000000000000" pitchFamily="2" charset="2"/>
              <a:buChar char="Ø"/>
            </a:pPr>
            <a:r>
              <a:rPr lang="en-US" sz="2800" dirty="0"/>
              <a:t>Public Notification Requirements</a:t>
            </a:r>
          </a:p>
          <a:p>
            <a:pPr eaLnBrk="1" hangingPunct="1">
              <a:buFont typeface="Wingdings" panose="05000000000000000000" pitchFamily="2" charset="2"/>
              <a:buChar char="Ø"/>
            </a:pPr>
            <a:r>
              <a:rPr lang="en-US" sz="2800" dirty="0"/>
              <a:t>Civil Rights Training</a:t>
            </a:r>
          </a:p>
          <a:p>
            <a:pPr eaLnBrk="1" hangingPunct="1">
              <a:buFont typeface="Wingdings" panose="05000000000000000000" pitchFamily="2" charset="2"/>
              <a:buChar char="Ø"/>
            </a:pPr>
            <a:r>
              <a:rPr lang="en-US" sz="2800" dirty="0"/>
              <a:t>Compliance Reviews</a:t>
            </a:r>
          </a:p>
          <a:p>
            <a:pPr eaLnBrk="1" hangingPunct="1">
              <a:buFont typeface="Wingdings" panose="05000000000000000000" pitchFamily="2" charset="2"/>
              <a:buChar char="Ø"/>
            </a:pPr>
            <a:r>
              <a:rPr lang="en-US" sz="2800" dirty="0"/>
              <a:t>Complaints of Discrimination</a:t>
            </a:r>
          </a:p>
          <a:p>
            <a:pPr eaLnBrk="1" hangingPunct="1">
              <a:buFont typeface="Wingdings" panose="05000000000000000000" pitchFamily="2" charset="2"/>
              <a:buChar char="Ø"/>
            </a:pPr>
            <a:r>
              <a:rPr lang="en-US" sz="2800" dirty="0"/>
              <a:t>Assurances</a:t>
            </a:r>
          </a:p>
          <a:p>
            <a:pPr eaLnBrk="1" hangingPunct="1">
              <a:buFont typeface="Wingdings" panose="05000000000000000000" pitchFamily="2" charset="2"/>
              <a:buChar char="Ø"/>
            </a:pPr>
            <a:r>
              <a:rPr lang="en-US" sz="2800" dirty="0"/>
              <a:t>Limited English Proficiency</a:t>
            </a:r>
          </a:p>
          <a:p>
            <a:pPr eaLnBrk="1" hangingPunct="1">
              <a:buFont typeface="Wingdings" panose="05000000000000000000" pitchFamily="2" charset="2"/>
              <a:buChar char="Ø"/>
            </a:pPr>
            <a:r>
              <a:rPr lang="en-US" sz="2800" dirty="0"/>
              <a:t>Disability Compliance</a:t>
            </a:r>
          </a:p>
          <a:p>
            <a:pPr eaLnBrk="1" hangingPunct="1">
              <a:buFont typeface="Wingdings" panose="05000000000000000000" pitchFamily="2" charset="2"/>
              <a:buChar char="Ø"/>
            </a:pPr>
            <a:r>
              <a:rPr lang="en-US" sz="2800" dirty="0"/>
              <a:t>Resolution of Noncompliance</a:t>
            </a:r>
          </a:p>
          <a:p>
            <a:pPr eaLnBrk="1" hangingPunct="1">
              <a:buFont typeface="Wingdings" panose="05000000000000000000" pitchFamily="2" charset="2"/>
              <a:buChar char="Ø"/>
            </a:pPr>
            <a:r>
              <a:rPr lang="en-US" sz="2800" dirty="0"/>
              <a:t>Data Collection</a:t>
            </a:r>
          </a:p>
        </p:txBody>
      </p:sp>
      <p:sp>
        <p:nvSpPr>
          <p:cNvPr id="9218" name="Slide Number Placeholder 5"/>
          <p:cNvSpPr>
            <a:spLocks noGrp="1"/>
          </p:cNvSpPr>
          <p:nvPr>
            <p:ph type="sldNum" sz="quarter" idx="12"/>
          </p:nvPr>
        </p:nvSpPr>
        <p:spPr>
          <a:noFill/>
        </p:spPr>
        <p:txBody>
          <a:bodyPr/>
          <a:lstStyle/>
          <a:p>
            <a:fld id="{D33A233E-31E8-4266-9BDF-A085C631EE89}" type="slidenum">
              <a:rPr lang="en-US"/>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93763" y="869153"/>
            <a:ext cx="7793037" cy="1020763"/>
          </a:xfrm>
        </p:spPr>
        <p:txBody>
          <a:bodyPr/>
          <a:lstStyle/>
          <a:p>
            <a:pPr eaLnBrk="1" hangingPunct="1"/>
            <a:r>
              <a:rPr lang="en-US" dirty="0"/>
              <a:t>Public Notification System</a:t>
            </a:r>
          </a:p>
        </p:txBody>
      </p:sp>
      <p:sp>
        <p:nvSpPr>
          <p:cNvPr id="10244" name="Rectangle 3"/>
          <p:cNvSpPr>
            <a:spLocks noGrp="1" noChangeArrowheads="1"/>
          </p:cNvSpPr>
          <p:nvPr>
            <p:ph idx="1"/>
          </p:nvPr>
        </p:nvSpPr>
        <p:spPr>
          <a:xfrm>
            <a:off x="867805" y="1006475"/>
            <a:ext cx="6705600" cy="6216650"/>
          </a:xfrm>
        </p:spPr>
        <p:txBody>
          <a:bodyPr/>
          <a:lstStyle/>
          <a:p>
            <a:pPr eaLnBrk="1" hangingPunct="1">
              <a:buFont typeface="Wingdings" panose="05000000000000000000" pitchFamily="2" charset="2"/>
              <a:buChar char="Ø"/>
            </a:pPr>
            <a:endParaRPr lang="en-US" sz="3000" dirty="0"/>
          </a:p>
          <a:p>
            <a:pPr eaLnBrk="1" hangingPunct="1">
              <a:buFont typeface="Wingdings" panose="05000000000000000000" pitchFamily="2" charset="2"/>
              <a:buChar char="Ø"/>
            </a:pPr>
            <a:r>
              <a:rPr lang="en-US" sz="3000" dirty="0"/>
              <a:t>All FNS assistance programs must include a public notification system.</a:t>
            </a:r>
          </a:p>
          <a:p>
            <a:pPr eaLnBrk="1" hangingPunct="1">
              <a:buFont typeface="Wingdings" panose="05000000000000000000" pitchFamily="2" charset="2"/>
              <a:buChar char="Ø"/>
            </a:pPr>
            <a:r>
              <a:rPr lang="en-US" sz="3000" dirty="0"/>
              <a:t>The purpose of this system is to inform applicants, participants and potentially eligible persons of the program availability, program rights and responsibilities, the policy of nondiscrimination, and the procedure for filing a complaint.</a:t>
            </a:r>
          </a:p>
        </p:txBody>
      </p:sp>
      <p:sp>
        <p:nvSpPr>
          <p:cNvPr id="10242" name="Slide Number Placeholder 5"/>
          <p:cNvSpPr>
            <a:spLocks noGrp="1"/>
          </p:cNvSpPr>
          <p:nvPr>
            <p:ph type="sldNum" sz="quarter" idx="12"/>
          </p:nvPr>
        </p:nvSpPr>
        <p:spPr>
          <a:noFill/>
        </p:spPr>
        <p:txBody>
          <a:bodyPr/>
          <a:lstStyle/>
          <a:p>
            <a:fld id="{F69A9723-58BE-4BC3-B3AF-380EC6D1ABE9}"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762001" y="381000"/>
            <a:ext cx="6781800" cy="1143000"/>
          </a:xfrm>
          <a:noFill/>
        </p:spPr>
        <p:txBody>
          <a:bodyPr lIns="92075" tIns="46038" rIns="92075" bIns="46038" anchor="ctr"/>
          <a:lstStyle/>
          <a:p>
            <a:pPr eaLnBrk="1" hangingPunct="1"/>
            <a:r>
              <a:rPr lang="en-US" dirty="0"/>
              <a:t>Elements of Public Notification </a:t>
            </a:r>
          </a:p>
        </p:txBody>
      </p:sp>
      <p:sp>
        <p:nvSpPr>
          <p:cNvPr id="11268" name="Rectangle 3"/>
          <p:cNvSpPr>
            <a:spLocks noGrp="1" noChangeArrowheads="1"/>
          </p:cNvSpPr>
          <p:nvPr>
            <p:ph idx="1"/>
          </p:nvPr>
        </p:nvSpPr>
        <p:spPr>
          <a:xfrm>
            <a:off x="762001" y="1447800"/>
            <a:ext cx="6629399" cy="6507163"/>
          </a:xfrm>
          <a:noFill/>
        </p:spPr>
        <p:txBody>
          <a:bodyPr lIns="92075" tIns="46038" rIns="92075" bIns="46038">
            <a:normAutofit/>
          </a:bodyPr>
          <a:lstStyle/>
          <a:p>
            <a:pPr eaLnBrk="1" hangingPunct="1">
              <a:lnSpc>
                <a:spcPct val="90000"/>
              </a:lnSpc>
              <a:buFont typeface="Wingdings" pitchFamily="2" charset="2"/>
              <a:buNone/>
            </a:pPr>
            <a:r>
              <a:rPr lang="en-US" sz="2400" b="1" u="sng" dirty="0"/>
              <a:t>Program Availability</a:t>
            </a:r>
          </a:p>
          <a:p>
            <a:pPr eaLnBrk="1" hangingPunct="1">
              <a:lnSpc>
                <a:spcPct val="90000"/>
              </a:lnSpc>
              <a:buFont typeface="Wingdings" pitchFamily="2" charset="2"/>
              <a:buNone/>
            </a:pPr>
            <a:r>
              <a:rPr lang="en-US" sz="2400" dirty="0"/>
              <a:t>    Inform applicants, participants, and potentially eligible persons of their program rights and responsibilities and the steps necessary for participation</a:t>
            </a:r>
          </a:p>
          <a:p>
            <a:pPr eaLnBrk="1" hangingPunct="1">
              <a:lnSpc>
                <a:spcPct val="90000"/>
              </a:lnSpc>
              <a:buFont typeface="Wingdings" pitchFamily="2" charset="2"/>
              <a:buNone/>
            </a:pPr>
            <a:r>
              <a:rPr lang="en-US" sz="2400" b="1" u="sng" dirty="0"/>
              <a:t>Complaint Information</a:t>
            </a:r>
          </a:p>
          <a:p>
            <a:pPr eaLnBrk="1" hangingPunct="1">
              <a:lnSpc>
                <a:spcPct val="90000"/>
              </a:lnSpc>
              <a:buFont typeface="Wingdings" pitchFamily="2" charset="2"/>
              <a:buNone/>
            </a:pPr>
            <a:r>
              <a:rPr lang="en-US" sz="2400" dirty="0"/>
              <a:t>    Must advise applicants and participants at the service delivery point of their right to file a complaint, how to file a complaint, and the complaint procedures</a:t>
            </a:r>
          </a:p>
          <a:p>
            <a:pPr eaLnBrk="1" hangingPunct="1">
              <a:lnSpc>
                <a:spcPct val="90000"/>
              </a:lnSpc>
              <a:buFont typeface="Wingdings" pitchFamily="2" charset="2"/>
              <a:buNone/>
            </a:pPr>
            <a:r>
              <a:rPr lang="en-US" sz="2400" b="1" u="sng" dirty="0"/>
              <a:t>Nondiscrimination Statement</a:t>
            </a:r>
          </a:p>
          <a:p>
            <a:pPr eaLnBrk="1" hangingPunct="1">
              <a:lnSpc>
                <a:spcPct val="90000"/>
              </a:lnSpc>
              <a:buFont typeface="Wingdings" pitchFamily="2" charset="2"/>
              <a:buNone/>
            </a:pPr>
            <a:r>
              <a:rPr lang="en-US" sz="2400" dirty="0"/>
              <a:t>    All information materials and sources, including websites, must contain a nondiscrimination statement.  At a minimum the nondiscrimination statement or a link to it must be include on the home page of the program information.</a:t>
            </a:r>
          </a:p>
        </p:txBody>
      </p:sp>
      <p:sp>
        <p:nvSpPr>
          <p:cNvPr id="11266" name="Slide Number Placeholder 5"/>
          <p:cNvSpPr>
            <a:spLocks noGrp="1"/>
          </p:cNvSpPr>
          <p:nvPr>
            <p:ph type="sldNum" sz="quarter" idx="12"/>
          </p:nvPr>
        </p:nvSpPr>
        <p:spPr>
          <a:noFill/>
        </p:spPr>
        <p:txBody>
          <a:bodyPr/>
          <a:lstStyle/>
          <a:p>
            <a:fld id="{12BA33ED-DCCC-4C52-86D0-011E032EF573}" type="slidenum">
              <a:rPr lang="en-US"/>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457200"/>
            <a:ext cx="6705600" cy="1652111"/>
          </a:xfrm>
        </p:spPr>
        <p:txBody>
          <a:bodyPr/>
          <a:lstStyle/>
          <a:p>
            <a:pPr eaLnBrk="1" hangingPunct="1"/>
            <a:r>
              <a:rPr lang="en-US" dirty="0"/>
              <a:t>Public Notification Requirements                   </a:t>
            </a:r>
          </a:p>
        </p:txBody>
      </p:sp>
      <p:sp>
        <p:nvSpPr>
          <p:cNvPr id="12292" name="Rectangle 3"/>
          <p:cNvSpPr>
            <a:spLocks noGrp="1" noChangeArrowheads="1"/>
          </p:cNvSpPr>
          <p:nvPr>
            <p:ph idx="1"/>
          </p:nvPr>
        </p:nvSpPr>
        <p:spPr>
          <a:xfrm>
            <a:off x="609600" y="1524000"/>
            <a:ext cx="6629400" cy="6172200"/>
          </a:xfrm>
        </p:spPr>
        <p:txBody>
          <a:bodyPr/>
          <a:lstStyle/>
          <a:p>
            <a:pPr eaLnBrk="1" hangingPunct="1">
              <a:lnSpc>
                <a:spcPct val="80000"/>
              </a:lnSpc>
            </a:pPr>
            <a:endParaRPr lang="en-US" sz="2400" dirty="0"/>
          </a:p>
          <a:p>
            <a:pPr eaLnBrk="1" hangingPunct="1">
              <a:lnSpc>
                <a:spcPct val="80000"/>
              </a:lnSpc>
              <a:buFont typeface="Wingdings" panose="05000000000000000000" pitchFamily="2" charset="2"/>
              <a:buChar char="Ø"/>
            </a:pPr>
            <a:r>
              <a:rPr lang="en-US" sz="2400" dirty="0"/>
              <a:t>Publicize TEFAP to all, including underserved populations and the entities that service them;</a:t>
            </a:r>
          </a:p>
          <a:p>
            <a:pPr eaLnBrk="1" hangingPunct="1">
              <a:lnSpc>
                <a:spcPct val="80000"/>
              </a:lnSpc>
              <a:buFont typeface="Wingdings" panose="05000000000000000000" pitchFamily="2" charset="2"/>
              <a:buChar char="Ø"/>
            </a:pPr>
            <a:r>
              <a:rPr lang="en-US" sz="2400" dirty="0"/>
              <a:t>Provide appropriate information in alternative formats for persons with disabilities; and in appropriate language(s) for LEP persons;</a:t>
            </a:r>
          </a:p>
          <a:p>
            <a:pPr eaLnBrk="1" hangingPunct="1">
              <a:lnSpc>
                <a:spcPct val="80000"/>
              </a:lnSpc>
              <a:buFont typeface="Wingdings" panose="05000000000000000000" pitchFamily="2" charset="2"/>
              <a:buChar char="Ø"/>
            </a:pPr>
            <a:r>
              <a:rPr lang="en-US" sz="2400" dirty="0"/>
              <a:t>Inform potentially eligible persons, applicants, participants and grassroots organizations of programs or changes in programs;</a:t>
            </a:r>
          </a:p>
          <a:p>
            <a:pPr eaLnBrk="1" hangingPunct="1">
              <a:lnSpc>
                <a:spcPct val="80000"/>
              </a:lnSpc>
              <a:buFont typeface="Wingdings" panose="05000000000000000000" pitchFamily="2" charset="2"/>
              <a:buChar char="Ø"/>
            </a:pPr>
            <a:r>
              <a:rPr lang="en-US" sz="2400" dirty="0"/>
              <a:t>Convey the message of equal opportunity in all photos and other graphics that are used to provide program or program-related information; and</a:t>
            </a:r>
          </a:p>
          <a:p>
            <a:pPr eaLnBrk="1" hangingPunct="1">
              <a:lnSpc>
                <a:spcPct val="80000"/>
              </a:lnSpc>
              <a:buFont typeface="Wingdings" panose="05000000000000000000" pitchFamily="2" charset="2"/>
              <a:buChar char="Ø"/>
            </a:pPr>
            <a:r>
              <a:rPr lang="en-US" sz="2400" dirty="0"/>
              <a:t>Display the “And Justice For All” poster in a prominent location.</a:t>
            </a:r>
          </a:p>
          <a:p>
            <a:pPr eaLnBrk="1" hangingPunct="1">
              <a:lnSpc>
                <a:spcPct val="80000"/>
              </a:lnSpc>
            </a:pPr>
            <a:endParaRPr lang="en-US" sz="2400" dirty="0"/>
          </a:p>
        </p:txBody>
      </p:sp>
      <p:sp>
        <p:nvSpPr>
          <p:cNvPr id="12290" name="Slide Number Placeholder 5"/>
          <p:cNvSpPr>
            <a:spLocks noGrp="1"/>
          </p:cNvSpPr>
          <p:nvPr>
            <p:ph type="sldNum" sz="quarter" idx="12"/>
          </p:nvPr>
        </p:nvSpPr>
        <p:spPr>
          <a:noFill/>
        </p:spPr>
        <p:txBody>
          <a:bodyPr/>
          <a:lstStyle/>
          <a:p>
            <a:fld id="{180165E5-0F51-4F59-80E6-AD9F35EFEDC6}"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762000" y="731794"/>
            <a:ext cx="6347714" cy="1584960"/>
          </a:xfrm>
        </p:spPr>
        <p:txBody>
          <a:bodyPr/>
          <a:lstStyle/>
          <a:p>
            <a:pPr eaLnBrk="1" hangingPunct="1"/>
            <a:r>
              <a:rPr lang="en-US" dirty="0"/>
              <a:t>“And Justice For All” Poster</a:t>
            </a:r>
          </a:p>
        </p:txBody>
      </p:sp>
      <p:sp>
        <p:nvSpPr>
          <p:cNvPr id="2" name="Content Placeholder 1"/>
          <p:cNvSpPr>
            <a:spLocks noGrp="1"/>
          </p:cNvSpPr>
          <p:nvPr>
            <p:ph sz="half" idx="1"/>
          </p:nvPr>
        </p:nvSpPr>
        <p:spPr>
          <a:xfrm>
            <a:off x="762000" y="1905000"/>
            <a:ext cx="2895600" cy="5454016"/>
          </a:xfrm>
        </p:spPr>
        <p:txBody>
          <a:bodyPr>
            <a:normAutofit/>
          </a:bodyPr>
          <a:lstStyle/>
          <a:p>
            <a:pPr>
              <a:buFont typeface="Wingdings" panose="05000000000000000000" pitchFamily="2" charset="2"/>
              <a:buChar char="Ø"/>
            </a:pPr>
            <a:r>
              <a:rPr lang="en-US" sz="2800" dirty="0"/>
              <a:t>Display the poster in a prominent location for all to view</a:t>
            </a:r>
          </a:p>
          <a:p>
            <a:pPr>
              <a:buFont typeface="Wingdings" panose="05000000000000000000" pitchFamily="2" charset="2"/>
              <a:buChar char="Ø"/>
            </a:pPr>
            <a:endParaRPr lang="en-US" sz="2800" dirty="0"/>
          </a:p>
          <a:p>
            <a:pPr>
              <a:buFont typeface="Wingdings" panose="05000000000000000000" pitchFamily="2" charset="2"/>
              <a:buChar char="Ø"/>
            </a:pPr>
            <a:r>
              <a:rPr lang="en-US" sz="2800" dirty="0"/>
              <a:t>AD-475A (Green) is the version for the TEFAP program</a:t>
            </a:r>
            <a:r>
              <a:rPr lang="en-US" dirty="0"/>
              <a:t>.</a:t>
            </a:r>
          </a:p>
        </p:txBody>
      </p:sp>
      <p:sp>
        <p:nvSpPr>
          <p:cNvPr id="13314" name="Slide Number Placeholder 5"/>
          <p:cNvSpPr>
            <a:spLocks noGrp="1"/>
          </p:cNvSpPr>
          <p:nvPr>
            <p:ph type="sldNum" sz="quarter" idx="12"/>
          </p:nvPr>
        </p:nvSpPr>
        <p:spPr>
          <a:noFill/>
        </p:spPr>
        <p:txBody>
          <a:bodyPr/>
          <a:lstStyle/>
          <a:p>
            <a:fld id="{9BF4E74E-68DD-4F1C-A7CF-06776C5D9AFF}" type="slidenum">
              <a:rPr lang="en-US"/>
              <a:pPr/>
              <a:t>15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1456816385"/>
              </p:ext>
            </p:extLst>
          </p:nvPr>
        </p:nvGraphicFramePr>
        <p:xfrm>
          <a:off x="3962400" y="1666918"/>
          <a:ext cx="3886200" cy="5830888"/>
        </p:xfrm>
        <a:graphic>
          <a:graphicData uri="http://schemas.openxmlformats.org/presentationml/2006/ole">
            <mc:AlternateContent xmlns:mc="http://schemas.openxmlformats.org/markup-compatibility/2006">
              <mc:Choice xmlns:v="urn:schemas-microsoft-com:vml" Requires="v">
                <p:oleObj spid="_x0000_s1058" name="Acrobat Document" r:id="rId4" imgW="7543441" imgH="11658317" progId="AcroExch.Document.DC">
                  <p:embed/>
                </p:oleObj>
              </mc:Choice>
              <mc:Fallback>
                <p:oleObj name="Acrobat Document" r:id="rId4" imgW="7543441" imgH="11658317" progId="AcroExch.Document.DC">
                  <p:embed/>
                  <p:pic>
                    <p:nvPicPr>
                      <p:cNvPr id="0" name=""/>
                      <p:cNvPicPr/>
                      <p:nvPr/>
                    </p:nvPicPr>
                    <p:blipFill>
                      <a:blip r:embed="rId5"/>
                      <a:stretch>
                        <a:fillRect/>
                      </a:stretch>
                    </p:blipFill>
                    <p:spPr>
                      <a:xfrm>
                        <a:off x="3962400" y="1666918"/>
                        <a:ext cx="3886200" cy="5830888"/>
                      </a:xfrm>
                      <a:prstGeom prst="rect">
                        <a:avLst/>
                      </a:prstGeom>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09600" y="257175"/>
            <a:ext cx="8337550" cy="1038225"/>
          </a:xfrm>
        </p:spPr>
        <p:txBody>
          <a:bodyPr>
            <a:normAutofit/>
          </a:bodyPr>
          <a:lstStyle/>
          <a:p>
            <a:pPr algn="ctr" eaLnBrk="1" hangingPunct="1"/>
            <a:r>
              <a:rPr lang="en-US" sz="2800" dirty="0"/>
              <a:t>Nondiscrimination Statement</a:t>
            </a:r>
            <a:br>
              <a:rPr lang="en-US" sz="2800" dirty="0"/>
            </a:br>
            <a:r>
              <a:rPr lang="en-US" sz="2800" dirty="0"/>
              <a:t>(Revised May 2022)</a:t>
            </a:r>
          </a:p>
        </p:txBody>
      </p:sp>
      <p:sp>
        <p:nvSpPr>
          <p:cNvPr id="14340" name="Rectangle 3"/>
          <p:cNvSpPr>
            <a:spLocks noGrp="1" noChangeArrowheads="1"/>
          </p:cNvSpPr>
          <p:nvPr>
            <p:ph idx="1"/>
          </p:nvPr>
        </p:nvSpPr>
        <p:spPr>
          <a:xfrm>
            <a:off x="304800" y="257175"/>
            <a:ext cx="8642350" cy="7783513"/>
          </a:xfrm>
        </p:spPr>
        <p:txBody>
          <a:bodyPr>
            <a:normAutofit fontScale="62500" lnSpcReduction="20000"/>
          </a:bodyPr>
          <a:lstStyle/>
          <a:p>
            <a:pPr marL="447675" indent="-447675" algn="ctr" eaLnBrk="1" hangingPunct="1">
              <a:lnSpc>
                <a:spcPct val="90000"/>
              </a:lnSpc>
              <a:buFont typeface="Wingdings" pitchFamily="2" charset="2"/>
              <a:buNone/>
            </a:pPr>
            <a:endParaRPr lang="en-US" sz="2400" b="1" dirty="0"/>
          </a:p>
          <a:p>
            <a:pPr marL="447675" indent="-447675" algn="ctr" eaLnBrk="1" hangingPunct="1">
              <a:lnSpc>
                <a:spcPct val="90000"/>
              </a:lnSpc>
              <a:buFont typeface="Wingdings" pitchFamily="2" charset="2"/>
              <a:buNone/>
            </a:pPr>
            <a:endParaRPr lang="en-US" sz="2400" b="1" dirty="0"/>
          </a:p>
          <a:p>
            <a:pPr marL="447675" indent="-447675" algn="ctr" eaLnBrk="1" hangingPunct="1">
              <a:lnSpc>
                <a:spcPct val="90000"/>
              </a:lnSpc>
              <a:buFont typeface="Wingdings" pitchFamily="2" charset="2"/>
              <a:buNone/>
            </a:pPr>
            <a:endParaRPr lang="en-US" sz="2400" b="1" dirty="0"/>
          </a:p>
          <a:p>
            <a:pPr marL="447675" indent="-447675" algn="ctr" eaLnBrk="1" hangingPunct="1">
              <a:lnSpc>
                <a:spcPct val="90000"/>
              </a:lnSpc>
              <a:buFont typeface="Wingdings" pitchFamily="2" charset="2"/>
              <a:buNone/>
            </a:pPr>
            <a:r>
              <a:rPr lang="en-US" sz="2400" b="1" dirty="0"/>
              <a:t>Full Statement</a:t>
            </a:r>
          </a:p>
          <a:p>
            <a:pPr marL="0" indent="0">
              <a:buNone/>
            </a:pPr>
            <a:r>
              <a:rPr lang="en-US" sz="1400" dirty="0"/>
              <a:t>       </a:t>
            </a:r>
          </a:p>
          <a:p>
            <a:pPr marL="0" indent="0">
              <a:buNone/>
            </a:pPr>
            <a:r>
              <a:rPr lang="en-US" sz="2300" dirty="0"/>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p>
          <a:p>
            <a:pPr marL="0" indent="0">
              <a:buNone/>
            </a:pPr>
            <a:r>
              <a:rPr lang="en-US" sz="2300" dirty="0"/>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buNone/>
            </a:pPr>
            <a:r>
              <a:rPr lang="en-US" sz="2300" dirty="0"/>
              <a:t>To file a program discrimination complaint, a Complainant should complete a Form AD-3027, USDA Program Discrimination Complaint Form which can be obtained online at: </a:t>
            </a:r>
            <a:r>
              <a:rPr lang="en-US" sz="2300" u="sng" dirty="0">
                <a:hlinkClick r:id="rId3"/>
              </a:rPr>
              <a:t>https://www.usda.gov/sites/default/files/documents/USDA-OASCR%20P-Complaint-Form-0508-0002-508-11-28-17Fax2Mail.pdf</a:t>
            </a:r>
            <a:r>
              <a:rPr lang="en-US" sz="2300" dirty="0"/>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marL="0" lvl="0" indent="0">
              <a:buNone/>
            </a:pPr>
            <a:r>
              <a:rPr lang="en-US" sz="2300" b="1" dirty="0"/>
              <a:t>mail:</a:t>
            </a:r>
            <a:br>
              <a:rPr lang="en-US" sz="2300" dirty="0"/>
            </a:br>
            <a:r>
              <a:rPr lang="en-US" sz="2300" dirty="0"/>
              <a:t>U.S. Department of Agriculture</a:t>
            </a:r>
            <a:br>
              <a:rPr lang="en-US" sz="2300" dirty="0"/>
            </a:br>
            <a:r>
              <a:rPr lang="en-US" sz="2300" dirty="0"/>
              <a:t>Office of the Assistant Secretary for Civil Rights</a:t>
            </a:r>
            <a:br>
              <a:rPr lang="en-US" sz="2300" dirty="0"/>
            </a:br>
            <a:r>
              <a:rPr lang="en-US" sz="2300" dirty="0"/>
              <a:t>1400 Independence Avenue, SW</a:t>
            </a:r>
            <a:br>
              <a:rPr lang="en-US" sz="2300" dirty="0"/>
            </a:br>
            <a:r>
              <a:rPr lang="en-US" sz="2300" dirty="0"/>
              <a:t>Washington, D.C. 20250-9410; or</a:t>
            </a:r>
          </a:p>
          <a:p>
            <a:pPr marL="0" lvl="0" indent="0">
              <a:buNone/>
            </a:pPr>
            <a:r>
              <a:rPr lang="en-US" sz="2300" b="1" dirty="0"/>
              <a:t>fax:				</a:t>
            </a:r>
          </a:p>
          <a:p>
            <a:pPr marL="0" lvl="0" indent="0">
              <a:buNone/>
            </a:pPr>
            <a:r>
              <a:rPr lang="en-US" sz="2300" dirty="0"/>
              <a:t> (833) 256-1665 or (202) 690-7442; or</a:t>
            </a:r>
          </a:p>
          <a:p>
            <a:pPr marL="0" lvl="0" indent="0">
              <a:buNone/>
            </a:pPr>
            <a:r>
              <a:rPr lang="en-US" sz="2300" b="1" dirty="0"/>
              <a:t>email:</a:t>
            </a:r>
          </a:p>
          <a:p>
            <a:pPr marL="0" lvl="0" indent="0">
              <a:buNone/>
            </a:pPr>
            <a:r>
              <a:rPr lang="en-US" sz="2300" u="sng" dirty="0">
                <a:hlinkClick r:id="rId4"/>
              </a:rPr>
              <a:t>program.intake@usda.gov</a:t>
            </a:r>
            <a:endParaRPr lang="en-US" sz="2300" u="sng" dirty="0"/>
          </a:p>
          <a:p>
            <a:pPr marL="0" lvl="0" indent="0">
              <a:buNone/>
            </a:pPr>
            <a:endParaRPr lang="en-US" sz="2300" dirty="0"/>
          </a:p>
          <a:p>
            <a:pPr marL="0" indent="0">
              <a:buNone/>
            </a:pPr>
            <a:r>
              <a:rPr lang="en-US" sz="2300" dirty="0"/>
              <a:t>This institution is an equal opportunity provider.</a:t>
            </a:r>
          </a:p>
          <a:p>
            <a:pPr marL="0" indent="0">
              <a:buNone/>
            </a:pPr>
            <a:r>
              <a:rPr lang="en-US" sz="1600" dirty="0"/>
              <a:t>     </a:t>
            </a:r>
          </a:p>
        </p:txBody>
      </p:sp>
      <p:sp>
        <p:nvSpPr>
          <p:cNvPr id="14338" name="Slide Number Placeholder 5"/>
          <p:cNvSpPr>
            <a:spLocks noGrp="1"/>
          </p:cNvSpPr>
          <p:nvPr>
            <p:ph type="sldNum" sz="quarter" idx="12"/>
          </p:nvPr>
        </p:nvSpPr>
        <p:spPr>
          <a:noFill/>
        </p:spPr>
        <p:txBody>
          <a:bodyPr/>
          <a:lstStyle/>
          <a:p>
            <a:fld id="{2262BDFE-D054-4A50-8E76-420A975F94E8}" type="slidenum">
              <a:rPr lang="en-US"/>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788542" y="762000"/>
            <a:ext cx="6271514" cy="1296988"/>
          </a:xfrm>
        </p:spPr>
        <p:txBody>
          <a:bodyPr/>
          <a:lstStyle/>
          <a:p>
            <a:pPr eaLnBrk="1" hangingPunct="1"/>
            <a:r>
              <a:rPr lang="en-US" dirty="0"/>
              <a:t>Nondiscrimination Statement</a:t>
            </a:r>
          </a:p>
        </p:txBody>
      </p:sp>
      <p:sp>
        <p:nvSpPr>
          <p:cNvPr id="15364" name="Rectangle 3"/>
          <p:cNvSpPr>
            <a:spLocks noGrp="1" noChangeArrowheads="1"/>
          </p:cNvSpPr>
          <p:nvPr>
            <p:ph idx="1"/>
          </p:nvPr>
        </p:nvSpPr>
        <p:spPr>
          <a:xfrm>
            <a:off x="788542" y="1554163"/>
            <a:ext cx="6602857" cy="5761037"/>
          </a:xfrm>
        </p:spPr>
        <p:txBody>
          <a:bodyPr>
            <a:normAutofit/>
          </a:bodyPr>
          <a:lstStyle/>
          <a:p>
            <a:pPr eaLnBrk="1" hangingPunct="1">
              <a:buFont typeface="Wingdings" panose="05000000000000000000" pitchFamily="2" charset="2"/>
              <a:buChar char="Ø"/>
            </a:pPr>
            <a:r>
              <a:rPr lang="en-US" sz="2800" dirty="0"/>
              <a:t>Include the nondiscrimination statement on </a:t>
            </a:r>
            <a:r>
              <a:rPr lang="en-US" sz="2800" u="sng" dirty="0"/>
              <a:t>all</a:t>
            </a:r>
            <a:r>
              <a:rPr lang="en-US" sz="2800" dirty="0"/>
              <a:t> materials that describe TEFAP benefits; including websites. </a:t>
            </a:r>
          </a:p>
          <a:p>
            <a:pPr eaLnBrk="1" hangingPunct="1">
              <a:buFont typeface="Wingdings" panose="05000000000000000000" pitchFamily="2" charset="2"/>
              <a:buChar char="Ø"/>
            </a:pPr>
            <a:endParaRPr lang="en-US" sz="2800" dirty="0"/>
          </a:p>
          <a:p>
            <a:pPr eaLnBrk="1" hangingPunct="1">
              <a:buFont typeface="Wingdings" panose="05000000000000000000" pitchFamily="2" charset="2"/>
              <a:buChar char="Ø"/>
            </a:pPr>
            <a:r>
              <a:rPr lang="en-US" sz="2800" dirty="0"/>
              <a:t>For radio or television public service announcements, the nondiscrimination does not have to be read in its entirety. A short statement is sufficient.</a:t>
            </a:r>
          </a:p>
        </p:txBody>
      </p:sp>
      <p:sp>
        <p:nvSpPr>
          <p:cNvPr id="15362" name="Slide Number Placeholder 5"/>
          <p:cNvSpPr>
            <a:spLocks noGrp="1"/>
          </p:cNvSpPr>
          <p:nvPr>
            <p:ph type="sldNum" sz="quarter" idx="12"/>
          </p:nvPr>
        </p:nvSpPr>
        <p:spPr>
          <a:noFill/>
        </p:spPr>
        <p:txBody>
          <a:bodyPr/>
          <a:lstStyle/>
          <a:p>
            <a:fld id="{0528A76D-F18E-4D72-BC15-A0EC6DB3243C}"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5800" y="381000"/>
            <a:ext cx="6423914" cy="1152048"/>
          </a:xfrm>
        </p:spPr>
        <p:txBody>
          <a:bodyPr>
            <a:normAutofit fontScale="90000"/>
          </a:bodyPr>
          <a:lstStyle/>
          <a:p>
            <a:pPr eaLnBrk="1" hangingPunct="1"/>
            <a:r>
              <a:rPr lang="en-US" sz="4000" dirty="0"/>
              <a:t>Minimum (Short) Nondiscrimination Statement</a:t>
            </a:r>
          </a:p>
        </p:txBody>
      </p:sp>
      <p:sp>
        <p:nvSpPr>
          <p:cNvPr id="16388" name="Rectangle 3"/>
          <p:cNvSpPr>
            <a:spLocks noGrp="1" noChangeArrowheads="1"/>
          </p:cNvSpPr>
          <p:nvPr>
            <p:ph idx="1"/>
          </p:nvPr>
        </p:nvSpPr>
        <p:spPr>
          <a:xfrm>
            <a:off x="685800" y="1676400"/>
            <a:ext cx="6629400" cy="6278563"/>
          </a:xfrm>
        </p:spPr>
        <p:txBody>
          <a:bodyPr>
            <a:normAutofit lnSpcReduction="10000"/>
          </a:bodyPr>
          <a:lstStyle/>
          <a:p>
            <a:pPr eaLnBrk="1" hangingPunct="1">
              <a:lnSpc>
                <a:spcPct val="90000"/>
              </a:lnSpc>
              <a:buFont typeface="Wingdings" panose="05000000000000000000" pitchFamily="2" charset="2"/>
              <a:buChar char="Ø"/>
            </a:pPr>
            <a:r>
              <a:rPr lang="en-US" sz="2800" dirty="0"/>
              <a:t>The long statement is to be used in most instances. The use of the shorter statement is an exception, not the rule and should only be used in special circumstances.</a:t>
            </a:r>
          </a:p>
          <a:p>
            <a:pPr eaLnBrk="1" hangingPunct="1">
              <a:lnSpc>
                <a:spcPct val="90000"/>
              </a:lnSpc>
              <a:buFont typeface="Wingdings" panose="05000000000000000000" pitchFamily="2" charset="2"/>
              <a:buChar char="Ø"/>
            </a:pPr>
            <a:endParaRPr lang="en-US" sz="2800" dirty="0"/>
          </a:p>
          <a:p>
            <a:pPr eaLnBrk="1" hangingPunct="1">
              <a:lnSpc>
                <a:spcPct val="90000"/>
              </a:lnSpc>
              <a:buFont typeface="Wingdings" panose="05000000000000000000" pitchFamily="2" charset="2"/>
              <a:buChar char="Ø"/>
            </a:pPr>
            <a:r>
              <a:rPr lang="en-US" sz="2800" dirty="0"/>
              <a:t>If written material is too small to permit the full statement to be included, the material will at a minimum include the following statement in print no smaller than the text:</a:t>
            </a:r>
          </a:p>
          <a:p>
            <a:pPr eaLnBrk="1" hangingPunct="1">
              <a:lnSpc>
                <a:spcPct val="90000"/>
              </a:lnSpc>
              <a:buFont typeface="Wingdings" pitchFamily="2" charset="2"/>
              <a:buNone/>
            </a:pPr>
            <a:endParaRPr lang="en-US" sz="2800" dirty="0"/>
          </a:p>
          <a:p>
            <a:pPr algn="ctr" eaLnBrk="1" hangingPunct="1">
              <a:lnSpc>
                <a:spcPct val="90000"/>
              </a:lnSpc>
              <a:buFont typeface="Wingdings" pitchFamily="2" charset="2"/>
              <a:buNone/>
            </a:pPr>
            <a:r>
              <a:rPr lang="en-US" sz="2800" dirty="0"/>
              <a:t>“This institution is an equal opportunity provider”  </a:t>
            </a:r>
          </a:p>
        </p:txBody>
      </p:sp>
      <p:sp>
        <p:nvSpPr>
          <p:cNvPr id="16386" name="Slide Number Placeholder 5"/>
          <p:cNvSpPr>
            <a:spLocks noGrp="1"/>
          </p:cNvSpPr>
          <p:nvPr>
            <p:ph type="sldNum" sz="quarter" idx="12"/>
          </p:nvPr>
        </p:nvSpPr>
        <p:spPr>
          <a:noFill/>
        </p:spPr>
        <p:txBody>
          <a:bodyPr/>
          <a:lstStyle/>
          <a:p>
            <a:fld id="{E289D16D-E267-4074-8287-CD7481FA0438}" type="slidenum">
              <a:rPr lang="en-US"/>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62000" y="1295400"/>
            <a:ext cx="6347713" cy="1584960"/>
          </a:xfrm>
        </p:spPr>
        <p:txBody>
          <a:bodyPr/>
          <a:lstStyle/>
          <a:p>
            <a:pPr eaLnBrk="1" hangingPunct="1"/>
            <a:r>
              <a:rPr lang="en-US" dirty="0"/>
              <a:t>Nondiscrimination Statement Exception</a:t>
            </a:r>
          </a:p>
        </p:txBody>
      </p:sp>
      <p:sp>
        <p:nvSpPr>
          <p:cNvPr id="17412" name="Rectangle 3"/>
          <p:cNvSpPr>
            <a:spLocks noGrp="1" noChangeArrowheads="1"/>
          </p:cNvSpPr>
          <p:nvPr>
            <p:ph idx="1"/>
          </p:nvPr>
        </p:nvSpPr>
        <p:spPr>
          <a:xfrm>
            <a:off x="762000" y="2560638"/>
            <a:ext cx="6195313" cy="4799012"/>
          </a:xfrm>
        </p:spPr>
        <p:txBody>
          <a:bodyPr>
            <a:normAutofit/>
          </a:bodyPr>
          <a:lstStyle/>
          <a:p>
            <a:pPr eaLnBrk="1" hangingPunct="1">
              <a:buFont typeface="Wingdings" panose="05000000000000000000" pitchFamily="2" charset="2"/>
              <a:buChar char="Ø"/>
            </a:pPr>
            <a:r>
              <a:rPr lang="en-US" sz="2800" dirty="0"/>
              <a:t>A nondiscrimination statement is not required to be imprinted on items such as cups, buttons, magnets, pens, etc. that identify TEFAP when the size or configuration makes it impractical.</a:t>
            </a:r>
          </a:p>
        </p:txBody>
      </p:sp>
      <p:sp>
        <p:nvSpPr>
          <p:cNvPr id="17410" name="Slide Number Placeholder 5"/>
          <p:cNvSpPr>
            <a:spLocks noGrp="1"/>
          </p:cNvSpPr>
          <p:nvPr>
            <p:ph type="sldNum" sz="quarter" idx="12"/>
          </p:nvPr>
        </p:nvSpPr>
        <p:spPr>
          <a:noFill/>
        </p:spPr>
        <p:txBody>
          <a:bodyPr/>
          <a:lstStyle/>
          <a:p>
            <a:fld id="{BC9A9742-EAC7-4FEA-8612-D493C457FD48}"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 </a:t>
            </a:r>
          </a:p>
        </p:txBody>
      </p:sp>
      <p:sp>
        <p:nvSpPr>
          <p:cNvPr id="3" name="Content Placeholder 2"/>
          <p:cNvSpPr>
            <a:spLocks noGrp="1"/>
          </p:cNvSpPr>
          <p:nvPr>
            <p:ph idx="1"/>
          </p:nvPr>
        </p:nvSpPr>
        <p:spPr>
          <a:xfrm>
            <a:off x="609600" y="1524000"/>
            <a:ext cx="6781800" cy="5835650"/>
          </a:xfrm>
        </p:spPr>
        <p:txBody>
          <a:bodyPr>
            <a:normAutofit lnSpcReduction="10000"/>
          </a:bodyPr>
          <a:lstStyle/>
          <a:p>
            <a:pPr marL="0" indent="0">
              <a:buNone/>
            </a:pPr>
            <a:r>
              <a:rPr lang="en-US" sz="2000" dirty="0"/>
              <a:t>State agencies must conduct routine compliance reviews as identified by FNS Instruction 113-1 and program-specific regulations and policies.</a:t>
            </a:r>
          </a:p>
          <a:p>
            <a:pPr marL="0" indent="0">
              <a:buNone/>
            </a:pPr>
            <a:endParaRPr lang="en-US" sz="2000" dirty="0"/>
          </a:p>
          <a:p>
            <a:pPr>
              <a:buFont typeface="Wingdings" panose="05000000000000000000" pitchFamily="2" charset="2"/>
              <a:buChar char="Ø"/>
            </a:pPr>
            <a:r>
              <a:rPr lang="en-US" sz="2000" dirty="0"/>
              <a:t>Civil Rights training must be provided annually to any staff or volunteer member that has personal contact or they are handling personal information of the participant.</a:t>
            </a:r>
          </a:p>
          <a:p>
            <a:pPr>
              <a:buFont typeface="Wingdings" panose="05000000000000000000" pitchFamily="2" charset="2"/>
              <a:buChar char="Ø"/>
            </a:pPr>
            <a:r>
              <a:rPr lang="en-US" sz="2000" dirty="0"/>
              <a:t>At the end of this training, staff:</a:t>
            </a:r>
          </a:p>
          <a:p>
            <a:pPr marL="685800">
              <a:buFont typeface="Wingdings" panose="05000000000000000000" pitchFamily="2" charset="2"/>
              <a:buChar char="ü"/>
            </a:pPr>
            <a:r>
              <a:rPr lang="en-US" sz="2000" dirty="0"/>
              <a:t>Should be able to identify a civil rights complaint if received</a:t>
            </a:r>
          </a:p>
          <a:p>
            <a:pPr marL="685800">
              <a:buFont typeface="Wingdings" panose="05000000000000000000" pitchFamily="2" charset="2"/>
              <a:buChar char="ü"/>
            </a:pPr>
            <a:r>
              <a:rPr lang="en-US" sz="2000" dirty="0"/>
              <a:t>Should know what to do if they receive a complaint</a:t>
            </a:r>
          </a:p>
          <a:p>
            <a:pPr marL="685800">
              <a:buFont typeface="Wingdings" panose="05000000000000000000" pitchFamily="2" charset="2"/>
              <a:buChar char="ü"/>
            </a:pPr>
            <a:r>
              <a:rPr lang="en-US" sz="2000" dirty="0"/>
              <a:t>Should understand that it is the basic right of the individual to file a complaint.</a:t>
            </a:r>
          </a:p>
          <a:p>
            <a:pPr>
              <a:buFont typeface="Wingdings" panose="05000000000000000000" pitchFamily="2" charset="2"/>
              <a:buChar char="Ø"/>
            </a:pPr>
            <a:r>
              <a:rPr lang="en-US" sz="2000" dirty="0"/>
              <a:t>A log should be kept when training has been completed and the information should be available during your monitoring visit.</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2</a:t>
            </a:fld>
            <a:endParaRPr lang="en-US"/>
          </a:p>
        </p:txBody>
      </p:sp>
    </p:spTree>
    <p:extLst>
      <p:ext uri="{BB962C8B-B14F-4D97-AF65-F5344CB8AC3E}">
        <p14:creationId xmlns:p14="http://schemas.microsoft.com/office/powerpoint/2010/main" val="370104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842387" y="990600"/>
            <a:ext cx="6629400" cy="1371600"/>
          </a:xfrm>
          <a:noFill/>
        </p:spPr>
        <p:txBody>
          <a:bodyPr lIns="92075" tIns="46038" rIns="92075" bIns="46038" anchor="ctr"/>
          <a:lstStyle/>
          <a:p>
            <a:pPr algn="ctr" eaLnBrk="1" hangingPunct="1"/>
            <a:r>
              <a:rPr lang="en-US" dirty="0"/>
              <a:t>Civil Rights Complaint Handling</a:t>
            </a:r>
          </a:p>
        </p:txBody>
      </p:sp>
      <p:sp>
        <p:nvSpPr>
          <p:cNvPr id="18436" name="Rectangle 3"/>
          <p:cNvSpPr>
            <a:spLocks noGrp="1" noChangeArrowheads="1"/>
          </p:cNvSpPr>
          <p:nvPr>
            <p:ph idx="1"/>
          </p:nvPr>
        </p:nvSpPr>
        <p:spPr>
          <a:xfrm>
            <a:off x="842385" y="2160193"/>
            <a:ext cx="6629401" cy="4891087"/>
          </a:xfrm>
          <a:noFill/>
        </p:spPr>
        <p:txBody>
          <a:bodyPr lIns="92075" tIns="46038" rIns="92075" bIns="46038"/>
          <a:lstStyle/>
          <a:p>
            <a:pPr eaLnBrk="1" hangingPunct="1">
              <a:buFont typeface="Wingdings" panose="05000000000000000000" pitchFamily="2" charset="2"/>
              <a:buChar char="Ø"/>
            </a:pPr>
            <a:r>
              <a:rPr lang="en-US" sz="2800" u="sng" dirty="0">
                <a:solidFill>
                  <a:schemeClr val="tx2"/>
                </a:solidFill>
              </a:rPr>
              <a:t>Right to File a Complaint</a:t>
            </a:r>
            <a:r>
              <a:rPr lang="en-US" sz="2800" dirty="0">
                <a:solidFill>
                  <a:schemeClr val="tx2"/>
                </a:solidFill>
              </a:rPr>
              <a:t>:</a:t>
            </a:r>
            <a:r>
              <a:rPr lang="en-US" sz="2800" dirty="0"/>
              <a:t> </a:t>
            </a:r>
            <a:br>
              <a:rPr lang="en-US" sz="2800" dirty="0"/>
            </a:br>
            <a:r>
              <a:rPr lang="en-US" sz="2800" dirty="0"/>
              <a:t>Any person alleging discrimination based on race, color, national origin, sex, disability, age or reprisal or retaliation for prior civil rights activity in any program or activity conducted or funded by USDA, has a right to file a complaint within 180 days of the alleged discriminatory action. </a:t>
            </a:r>
          </a:p>
          <a:p>
            <a:pPr marL="0" indent="0" eaLnBrk="1" hangingPunct="1">
              <a:buNone/>
            </a:pPr>
            <a:endParaRPr lang="en-US" sz="2800" dirty="0"/>
          </a:p>
        </p:txBody>
      </p:sp>
      <p:sp>
        <p:nvSpPr>
          <p:cNvPr id="18434" name="Slide Number Placeholder 5"/>
          <p:cNvSpPr>
            <a:spLocks noGrp="1"/>
          </p:cNvSpPr>
          <p:nvPr>
            <p:ph type="sldNum" sz="quarter" idx="12"/>
          </p:nvPr>
        </p:nvSpPr>
        <p:spPr>
          <a:noFill/>
        </p:spPr>
        <p:txBody>
          <a:bodyPr/>
          <a:lstStyle/>
          <a:p>
            <a:fld id="{D25F50AE-64B0-4B92-BE3B-9746290ED981}" type="slidenum">
              <a:rPr lang="en-US"/>
              <a:pPr/>
              <a:t>20</a:t>
            </a:fld>
            <a:endParaRPr lang="en-US"/>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761999"/>
            <a:ext cx="7238999" cy="1371600"/>
          </a:xfrm>
          <a:noFill/>
        </p:spPr>
        <p:txBody>
          <a:bodyPr lIns="92075" tIns="46038" rIns="92075" bIns="46038" anchor="ctr">
            <a:normAutofit/>
          </a:bodyPr>
          <a:lstStyle/>
          <a:p>
            <a:pPr eaLnBrk="1" hangingPunct="1"/>
            <a:r>
              <a:rPr lang="en-US" dirty="0"/>
              <a:t>Civil Rights Complaint Handling</a:t>
            </a:r>
          </a:p>
        </p:txBody>
      </p:sp>
      <p:sp>
        <p:nvSpPr>
          <p:cNvPr id="19460" name="Rectangle 3"/>
          <p:cNvSpPr>
            <a:spLocks noGrp="1" noChangeArrowheads="1"/>
          </p:cNvSpPr>
          <p:nvPr>
            <p:ph idx="1"/>
          </p:nvPr>
        </p:nvSpPr>
        <p:spPr>
          <a:xfrm>
            <a:off x="685800" y="1981201"/>
            <a:ext cx="6629400" cy="5486400"/>
          </a:xfrm>
          <a:noFill/>
        </p:spPr>
        <p:txBody>
          <a:bodyPr lIns="92075" tIns="46038" rIns="92075" bIns="46038">
            <a:normAutofit fontScale="92500" lnSpcReduction="10000"/>
          </a:bodyPr>
          <a:lstStyle/>
          <a:p>
            <a:pPr eaLnBrk="1" hangingPunct="1">
              <a:buFont typeface="Wingdings" panose="05000000000000000000" pitchFamily="2" charset="2"/>
              <a:buChar char="Ø"/>
            </a:pPr>
            <a:r>
              <a:rPr lang="en-US" sz="2800" dirty="0"/>
              <a:t>All civil rights complaints, written, verbal or anonymous, shall be accepted and forwarded to the FSD Food Distribution Unit. </a:t>
            </a:r>
          </a:p>
          <a:p>
            <a:pPr eaLnBrk="1" hangingPunct="1">
              <a:buFont typeface="Wingdings" panose="05000000000000000000" pitchFamily="2" charset="2"/>
              <a:buChar char="Ø"/>
            </a:pPr>
            <a:r>
              <a:rPr lang="en-US" sz="2800" dirty="0"/>
              <a:t>Confidentiality is extremely important and must be maintained</a:t>
            </a:r>
          </a:p>
          <a:p>
            <a:pPr eaLnBrk="1" hangingPunct="1">
              <a:buFont typeface="Wingdings" panose="05000000000000000000" pitchFamily="2" charset="2"/>
              <a:buChar char="Ø"/>
            </a:pPr>
            <a:r>
              <a:rPr lang="en-US" sz="2800" dirty="0"/>
              <a:t>A complaint form may be developed, but the use of such forms cannot be a pre-requisite for acceptance.</a:t>
            </a:r>
          </a:p>
          <a:p>
            <a:pPr eaLnBrk="1" hangingPunct="1">
              <a:buFont typeface="Wingdings" panose="05000000000000000000" pitchFamily="2" charset="2"/>
              <a:buChar char="Ø"/>
            </a:pPr>
            <a:r>
              <a:rPr lang="en-US" sz="2800" dirty="0"/>
              <a:t>The State agency will forward the complaint to the FNS Regional Office and DSS Office of Civil Rights.</a:t>
            </a:r>
          </a:p>
          <a:p>
            <a:pPr eaLnBrk="1" hangingPunct="1">
              <a:buFont typeface="Wingdings" pitchFamily="2" charset="2"/>
              <a:buNone/>
            </a:pPr>
            <a:r>
              <a:rPr lang="en-US" dirty="0"/>
              <a:t>   </a:t>
            </a:r>
          </a:p>
        </p:txBody>
      </p:sp>
      <p:sp>
        <p:nvSpPr>
          <p:cNvPr id="19458" name="Slide Number Placeholder 5"/>
          <p:cNvSpPr>
            <a:spLocks noGrp="1"/>
          </p:cNvSpPr>
          <p:nvPr>
            <p:ph type="sldNum" sz="quarter" idx="12"/>
          </p:nvPr>
        </p:nvSpPr>
        <p:spPr>
          <a:noFill/>
        </p:spPr>
        <p:txBody>
          <a:bodyPr/>
          <a:lstStyle/>
          <a:p>
            <a:fld id="{C380B304-90CD-4AE8-B722-42C4E31836E3}" type="slidenum">
              <a:rPr lang="en-US"/>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838200" y="719615"/>
            <a:ext cx="7620000" cy="1371600"/>
          </a:xfrm>
          <a:noFill/>
        </p:spPr>
        <p:txBody>
          <a:bodyPr lIns="92075" tIns="46038" rIns="92075" bIns="46038" anchor="ctr"/>
          <a:lstStyle/>
          <a:p>
            <a:pPr eaLnBrk="1" hangingPunct="1"/>
            <a:r>
              <a:rPr lang="en-US" sz="4000" dirty="0"/>
              <a:t>Contents Of A Civil Rights Complaint</a:t>
            </a:r>
            <a:r>
              <a:rPr lang="en-US" sz="3200" b="1" i="1" dirty="0"/>
              <a:t> </a:t>
            </a:r>
          </a:p>
        </p:txBody>
      </p:sp>
      <p:sp>
        <p:nvSpPr>
          <p:cNvPr id="20484" name="Rectangle 3"/>
          <p:cNvSpPr>
            <a:spLocks noGrp="1" noChangeArrowheads="1"/>
          </p:cNvSpPr>
          <p:nvPr>
            <p:ph idx="1"/>
          </p:nvPr>
        </p:nvSpPr>
        <p:spPr>
          <a:xfrm>
            <a:off x="838200" y="2103438"/>
            <a:ext cx="6324600" cy="5572125"/>
          </a:xfrm>
          <a:noFill/>
        </p:spPr>
        <p:txBody>
          <a:bodyPr lIns="92075" tIns="46038" rIns="92075" bIns="46038">
            <a:normAutofit fontScale="92500" lnSpcReduction="10000"/>
          </a:bodyPr>
          <a:lstStyle/>
          <a:p>
            <a:pPr eaLnBrk="1" hangingPunct="1">
              <a:lnSpc>
                <a:spcPct val="90000"/>
              </a:lnSpc>
              <a:buFont typeface="Wingdings" panose="05000000000000000000" pitchFamily="2" charset="2"/>
              <a:buChar char="Ø"/>
            </a:pPr>
            <a:r>
              <a:rPr lang="en-US" sz="2800" dirty="0"/>
              <a:t>Name, address and telephone number, or other means of contacting the complainant;</a:t>
            </a:r>
          </a:p>
          <a:p>
            <a:pPr eaLnBrk="1" hangingPunct="1">
              <a:lnSpc>
                <a:spcPct val="90000"/>
              </a:lnSpc>
              <a:buFont typeface="Wingdings" panose="05000000000000000000" pitchFamily="2" charset="2"/>
              <a:buChar char="Ø"/>
            </a:pPr>
            <a:endParaRPr lang="en-US" sz="1400" dirty="0"/>
          </a:p>
          <a:p>
            <a:pPr eaLnBrk="1" hangingPunct="1">
              <a:lnSpc>
                <a:spcPct val="90000"/>
              </a:lnSpc>
              <a:buFont typeface="Wingdings" panose="05000000000000000000" pitchFamily="2" charset="2"/>
              <a:buChar char="Ø"/>
            </a:pPr>
            <a:r>
              <a:rPr lang="en-US" sz="2800" dirty="0"/>
              <a:t>Specific location and name of the agency delivering the service or benefit;</a:t>
            </a:r>
          </a:p>
          <a:p>
            <a:pPr eaLnBrk="1" hangingPunct="1">
              <a:lnSpc>
                <a:spcPct val="90000"/>
              </a:lnSpc>
              <a:buFont typeface="Wingdings" panose="05000000000000000000" pitchFamily="2" charset="2"/>
              <a:buChar char="Ø"/>
            </a:pPr>
            <a:endParaRPr lang="en-US" sz="1400" dirty="0"/>
          </a:p>
          <a:p>
            <a:pPr eaLnBrk="1" hangingPunct="1">
              <a:lnSpc>
                <a:spcPct val="90000"/>
              </a:lnSpc>
              <a:buFont typeface="Wingdings" panose="05000000000000000000" pitchFamily="2" charset="2"/>
              <a:buChar char="Ø"/>
            </a:pPr>
            <a:r>
              <a:rPr lang="en-US" sz="2800" dirty="0"/>
              <a:t>Nature of the incident or action that led the complainant to feel discrimination was a factor, and an example of the method of administration which is having a disparate effect on the public, potential eligible persons, applicants, or participants;</a:t>
            </a:r>
          </a:p>
        </p:txBody>
      </p:sp>
      <p:sp>
        <p:nvSpPr>
          <p:cNvPr id="20482" name="Slide Number Placeholder 5"/>
          <p:cNvSpPr>
            <a:spLocks noGrp="1"/>
          </p:cNvSpPr>
          <p:nvPr>
            <p:ph type="sldNum" sz="quarter" idx="12"/>
          </p:nvPr>
        </p:nvSpPr>
        <p:spPr>
          <a:noFill/>
        </p:spPr>
        <p:txBody>
          <a:bodyPr/>
          <a:lstStyle/>
          <a:p>
            <a:fld id="{DF490D55-0C8D-456A-BCF9-444B537773C0}" type="slidenum">
              <a:rPr lang="en-US"/>
              <a:pPr/>
              <a:t>22</a:t>
            </a:fld>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85800" y="762000"/>
            <a:ext cx="7572375" cy="1754188"/>
          </a:xfrm>
        </p:spPr>
        <p:txBody>
          <a:bodyPr/>
          <a:lstStyle/>
          <a:p>
            <a:pPr eaLnBrk="1" hangingPunct="1"/>
            <a:r>
              <a:rPr lang="en-US" dirty="0"/>
              <a:t>Contents Of A Civil Rights</a:t>
            </a:r>
            <a:br>
              <a:rPr lang="en-US" dirty="0"/>
            </a:br>
            <a:r>
              <a:rPr lang="en-US" dirty="0"/>
              <a:t>Complaint (continued)</a:t>
            </a:r>
          </a:p>
        </p:txBody>
      </p:sp>
      <p:sp>
        <p:nvSpPr>
          <p:cNvPr id="21508" name="Rectangle 3"/>
          <p:cNvSpPr>
            <a:spLocks noGrp="1" noChangeArrowheads="1"/>
          </p:cNvSpPr>
          <p:nvPr>
            <p:ph idx="1"/>
          </p:nvPr>
        </p:nvSpPr>
        <p:spPr>
          <a:xfrm>
            <a:off x="685800" y="2133600"/>
            <a:ext cx="6553200" cy="5715000"/>
          </a:xfrm>
        </p:spPr>
        <p:txBody>
          <a:bodyPr>
            <a:normAutofit/>
          </a:bodyPr>
          <a:lstStyle/>
          <a:p>
            <a:pPr eaLnBrk="1" hangingPunct="1">
              <a:lnSpc>
                <a:spcPct val="90000"/>
              </a:lnSpc>
              <a:buFont typeface="Wingdings" panose="05000000000000000000" pitchFamily="2" charset="2"/>
              <a:buChar char="Ø"/>
            </a:pPr>
            <a:r>
              <a:rPr lang="en-US" sz="2400" dirty="0"/>
              <a:t>The basis on which the complainant believes discrimination exists;</a:t>
            </a:r>
          </a:p>
          <a:p>
            <a:pPr eaLnBrk="1" hangingPunct="1">
              <a:lnSpc>
                <a:spcPct val="90000"/>
              </a:lnSpc>
              <a:buFont typeface="Wingdings" panose="05000000000000000000" pitchFamily="2" charset="2"/>
              <a:buChar char="Ø"/>
            </a:pPr>
            <a:r>
              <a:rPr lang="en-US" sz="2400" dirty="0"/>
              <a:t>The names, telephone numbers, titles, and business or personal addresses of persons who may have knowledge of the alleged discriminatory action; and</a:t>
            </a:r>
          </a:p>
          <a:p>
            <a:pPr eaLnBrk="1" hangingPunct="1">
              <a:lnSpc>
                <a:spcPct val="90000"/>
              </a:lnSpc>
              <a:buFont typeface="Wingdings" panose="05000000000000000000" pitchFamily="2" charset="2"/>
              <a:buChar char="Ø"/>
            </a:pPr>
            <a:r>
              <a:rPr lang="en-US" sz="2400" dirty="0"/>
              <a:t>The date(s) during which the alleged discriminatory actions occurred.</a:t>
            </a:r>
          </a:p>
          <a:p>
            <a:pPr eaLnBrk="1" hangingPunct="1">
              <a:lnSpc>
                <a:spcPct val="90000"/>
              </a:lnSpc>
              <a:buNone/>
            </a:pPr>
            <a:r>
              <a:rPr lang="en-US" sz="2400" dirty="0"/>
              <a:t> </a:t>
            </a:r>
            <a:r>
              <a:rPr lang="en-US" sz="2400" u="sng" dirty="0"/>
              <a:t>Note</a:t>
            </a:r>
            <a:r>
              <a:rPr lang="en-US" sz="2400" dirty="0"/>
              <a:t>:  The complaint form can be found online at:</a:t>
            </a:r>
          </a:p>
          <a:p>
            <a:pPr eaLnBrk="1" hangingPunct="1">
              <a:lnSpc>
                <a:spcPct val="90000"/>
              </a:lnSpc>
              <a:buNone/>
            </a:pPr>
            <a:r>
              <a:rPr lang="en-US" sz="2400" dirty="0"/>
              <a:t> </a:t>
            </a:r>
            <a:r>
              <a:rPr lang="en-US" sz="2400" u="sng" dirty="0">
                <a:hlinkClick r:id="rId2"/>
              </a:rPr>
              <a:t>https://www.usda.gov/oascr/how-to-file-a-program-discrimination-complaint</a:t>
            </a:r>
            <a:endParaRPr lang="en-US" sz="2400" dirty="0"/>
          </a:p>
          <a:p>
            <a:pPr eaLnBrk="1" hangingPunct="1">
              <a:lnSpc>
                <a:spcPct val="90000"/>
              </a:lnSpc>
              <a:buFont typeface="Wingdings" pitchFamily="2" charset="2"/>
              <a:buNone/>
            </a:pPr>
            <a:endParaRPr lang="en-US" sz="2400" dirty="0"/>
          </a:p>
        </p:txBody>
      </p:sp>
      <p:sp>
        <p:nvSpPr>
          <p:cNvPr id="21506" name="Slide Number Placeholder 5"/>
          <p:cNvSpPr>
            <a:spLocks noGrp="1"/>
          </p:cNvSpPr>
          <p:nvPr>
            <p:ph type="sldNum" sz="quarter" idx="12"/>
          </p:nvPr>
        </p:nvSpPr>
        <p:spPr>
          <a:noFill/>
        </p:spPr>
        <p:txBody>
          <a:bodyPr/>
          <a:lstStyle/>
          <a:p>
            <a:fld id="{BA77E0E8-6D1E-4B63-8352-A6883E84EABE}"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762000" y="914400"/>
            <a:ext cx="5562600" cy="1396999"/>
          </a:xfrm>
          <a:noFill/>
        </p:spPr>
        <p:txBody>
          <a:bodyPr lIns="92075" tIns="46038" rIns="92075" bIns="46038" anchor="ctr"/>
          <a:lstStyle/>
          <a:p>
            <a:pPr eaLnBrk="1" hangingPunct="1"/>
            <a:r>
              <a:rPr lang="en-US" dirty="0"/>
              <a:t>Assurances</a:t>
            </a:r>
          </a:p>
        </p:txBody>
      </p:sp>
      <p:sp>
        <p:nvSpPr>
          <p:cNvPr id="22532" name="Rectangle 3"/>
          <p:cNvSpPr>
            <a:spLocks noGrp="1" noChangeArrowheads="1"/>
          </p:cNvSpPr>
          <p:nvPr>
            <p:ph idx="1"/>
          </p:nvPr>
        </p:nvSpPr>
        <p:spPr>
          <a:xfrm>
            <a:off x="762000" y="1719415"/>
            <a:ext cx="6477000" cy="5511799"/>
          </a:xfrm>
          <a:noFill/>
        </p:spPr>
        <p:txBody>
          <a:bodyPr lIns="92075" tIns="46038" rIns="92075" bIns="46038">
            <a:normAutofit fontScale="92500" lnSpcReduction="20000"/>
          </a:bodyPr>
          <a:lstStyle/>
          <a:p>
            <a:pPr eaLnBrk="1" hangingPunct="1">
              <a:buFont typeface="Wingdings" pitchFamily="2" charset="2"/>
              <a:buNone/>
            </a:pPr>
            <a:endParaRPr lang="en-US" sz="2600" dirty="0"/>
          </a:p>
          <a:p>
            <a:pPr marL="0" indent="0" eaLnBrk="1" hangingPunct="1">
              <a:buFont typeface="Wingdings" pitchFamily="2" charset="2"/>
              <a:buNone/>
            </a:pPr>
            <a:r>
              <a:rPr lang="en-US" sz="2600" dirty="0"/>
              <a:t>To qualify for Federal assistance, written assurance that the program will be operated in compliance with all nondiscrimination laws, regulations, instructions, policies, and guidelines must be included in all agreements between agencies.</a:t>
            </a:r>
          </a:p>
          <a:p>
            <a:pPr eaLnBrk="1" hangingPunct="1">
              <a:buFont typeface="Wingdings" pitchFamily="2" charset="2"/>
              <a:buNone/>
            </a:pPr>
            <a:endParaRPr lang="en-US" sz="2600" dirty="0"/>
          </a:p>
          <a:p>
            <a:pPr marL="0" indent="0" eaLnBrk="1" hangingPunct="1">
              <a:buFont typeface="Wingdings" pitchFamily="2" charset="2"/>
              <a:buNone/>
            </a:pPr>
            <a:r>
              <a:rPr lang="en-US" sz="2600" dirty="0"/>
              <a:t>A Civil Rights assurance statement must be incorporated in all agreements between:</a:t>
            </a:r>
          </a:p>
          <a:p>
            <a:pPr eaLnBrk="1" hangingPunct="1">
              <a:buFont typeface="Wingdings" panose="05000000000000000000" pitchFamily="2" charset="2"/>
              <a:buChar char="Ø"/>
            </a:pPr>
            <a:r>
              <a:rPr lang="en-US" sz="2600" dirty="0"/>
              <a:t>Federal and State agencies (Federal-State Agreement)</a:t>
            </a:r>
          </a:p>
          <a:p>
            <a:pPr eaLnBrk="1" hangingPunct="1">
              <a:buFont typeface="Wingdings" panose="05000000000000000000" pitchFamily="2" charset="2"/>
              <a:buChar char="Ø"/>
            </a:pPr>
            <a:r>
              <a:rPr lang="en-US" sz="2600" dirty="0"/>
              <a:t>State agencies and local agencies/sponsors</a:t>
            </a:r>
          </a:p>
          <a:p>
            <a:pPr eaLnBrk="1" hangingPunct="1">
              <a:buFont typeface="Wingdings" panose="05000000000000000000" pitchFamily="2" charset="2"/>
              <a:buChar char="Ø"/>
            </a:pPr>
            <a:r>
              <a:rPr lang="en-US" sz="2600" dirty="0"/>
              <a:t>Local agencies/sponsors and sub recipients (if applicable)</a:t>
            </a:r>
          </a:p>
        </p:txBody>
      </p:sp>
      <p:sp>
        <p:nvSpPr>
          <p:cNvPr id="22530" name="Slide Number Placeholder 5"/>
          <p:cNvSpPr>
            <a:spLocks noGrp="1"/>
          </p:cNvSpPr>
          <p:nvPr>
            <p:ph type="sldNum" sz="quarter" idx="12"/>
          </p:nvPr>
        </p:nvSpPr>
        <p:spPr>
          <a:noFill/>
        </p:spPr>
        <p:txBody>
          <a:bodyPr/>
          <a:lstStyle/>
          <a:p>
            <a:fld id="{96BBADF1-5FE1-44D5-9215-0C33289AF69D}" type="slidenum">
              <a:rPr lang="en-US"/>
              <a:pPr/>
              <a:t>24</a:t>
            </a:fld>
            <a:endParaRPr lang="en-US"/>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746090" y="1327150"/>
            <a:ext cx="6347713" cy="1584960"/>
          </a:xfrm>
        </p:spPr>
        <p:txBody>
          <a:bodyPr/>
          <a:lstStyle/>
          <a:p>
            <a:pPr eaLnBrk="1" hangingPunct="1"/>
            <a:r>
              <a:rPr lang="en-US" dirty="0"/>
              <a:t>Limited English Proficiency</a:t>
            </a:r>
            <a:br>
              <a:rPr lang="en-US" dirty="0"/>
            </a:br>
            <a:r>
              <a:rPr lang="en-US" dirty="0"/>
              <a:t>(LEP)</a:t>
            </a:r>
          </a:p>
        </p:txBody>
      </p:sp>
      <p:sp>
        <p:nvSpPr>
          <p:cNvPr id="23556" name="Rectangle 3"/>
          <p:cNvSpPr>
            <a:spLocks noGrp="1" noChangeArrowheads="1"/>
          </p:cNvSpPr>
          <p:nvPr>
            <p:ph idx="1"/>
          </p:nvPr>
        </p:nvSpPr>
        <p:spPr>
          <a:xfrm>
            <a:off x="754464" y="2286000"/>
            <a:ext cx="6553200" cy="4616450"/>
          </a:xfrm>
        </p:spPr>
        <p:txBody>
          <a:bodyPr/>
          <a:lstStyle/>
          <a:p>
            <a:pPr eaLnBrk="1" hangingPunct="1">
              <a:buFont typeface="Wingdings" pitchFamily="2" charset="2"/>
              <a:buNone/>
            </a:pPr>
            <a:r>
              <a:rPr lang="en-US" dirty="0"/>
              <a:t>  </a:t>
            </a:r>
          </a:p>
          <a:p>
            <a:pPr eaLnBrk="1" hangingPunct="1">
              <a:buFont typeface="Wingdings" panose="05000000000000000000" pitchFamily="2" charset="2"/>
              <a:buChar char="Ø"/>
            </a:pPr>
            <a:r>
              <a:rPr lang="en-US" sz="2800" dirty="0"/>
              <a:t>Who are persons with LEP?</a:t>
            </a:r>
          </a:p>
          <a:p>
            <a:pPr eaLnBrk="1" hangingPunct="1">
              <a:buFont typeface="Wingdings" pitchFamily="2" charset="2"/>
              <a:buNone/>
            </a:pPr>
            <a:endParaRPr lang="en-US" sz="2800" dirty="0"/>
          </a:p>
          <a:p>
            <a:pPr eaLnBrk="1" hangingPunct="1">
              <a:buFont typeface="Wingdings" panose="05000000000000000000" pitchFamily="2" charset="2"/>
              <a:buChar char="Ø"/>
            </a:pPr>
            <a:r>
              <a:rPr lang="en-US" sz="2800" dirty="0"/>
              <a:t>Individuals who do not speak English   as their primary language and who have a limited ability to read, speak, write, or understand English because of their national origin.</a:t>
            </a:r>
          </a:p>
          <a:p>
            <a:pPr eaLnBrk="1" hangingPunct="1">
              <a:buFont typeface="Wingdings" panose="05000000000000000000" pitchFamily="2" charset="2"/>
              <a:buChar char="ü"/>
            </a:pPr>
            <a:endParaRPr lang="en-US" dirty="0"/>
          </a:p>
        </p:txBody>
      </p:sp>
      <p:sp>
        <p:nvSpPr>
          <p:cNvPr id="23554" name="Slide Number Placeholder 5"/>
          <p:cNvSpPr>
            <a:spLocks noGrp="1"/>
          </p:cNvSpPr>
          <p:nvPr>
            <p:ph type="sldNum" sz="quarter" idx="12"/>
          </p:nvPr>
        </p:nvSpPr>
        <p:spPr>
          <a:noFill/>
        </p:spPr>
        <p:txBody>
          <a:bodyPr/>
          <a:lstStyle/>
          <a:p>
            <a:fld id="{46BB6DDA-F0BC-4394-9065-E1926618A2AD}" type="slidenum">
              <a:rPr lang="en-US"/>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723900" y="1066800"/>
            <a:ext cx="6248400" cy="1371600"/>
          </a:xfrm>
          <a:noFill/>
        </p:spPr>
        <p:txBody>
          <a:bodyPr lIns="92075" tIns="46038" rIns="92075" bIns="46038" anchor="ctr"/>
          <a:lstStyle/>
          <a:p>
            <a:pPr eaLnBrk="1" hangingPunct="1"/>
            <a:r>
              <a:rPr lang="en-US" sz="4000" dirty="0"/>
              <a:t>LEP Requirements</a:t>
            </a:r>
          </a:p>
        </p:txBody>
      </p:sp>
      <p:sp>
        <p:nvSpPr>
          <p:cNvPr id="24580" name="Rectangle 3"/>
          <p:cNvSpPr>
            <a:spLocks noGrp="1" noChangeArrowheads="1"/>
          </p:cNvSpPr>
          <p:nvPr>
            <p:ph idx="1"/>
          </p:nvPr>
        </p:nvSpPr>
        <p:spPr>
          <a:xfrm>
            <a:off x="381000" y="2207181"/>
            <a:ext cx="6934200" cy="5303837"/>
          </a:xfrm>
          <a:noFill/>
        </p:spPr>
        <p:txBody>
          <a:bodyPr lIns="92075" tIns="46038" rIns="92075" bIns="46038">
            <a:normAutofit/>
          </a:bodyPr>
          <a:lstStyle/>
          <a:p>
            <a:pPr eaLnBrk="1" hangingPunct="1">
              <a:buNone/>
            </a:pPr>
            <a:r>
              <a:rPr lang="en-US" sz="2800" dirty="0"/>
              <a:t>   Title VI and its implementing regulations require recipients of Federal assistance (State agencies, local agencies, or other sub recipients), to take reasonable steps to ensure “meaningful” access to their programs and activities for individuals with limited English proficiency (LEP).  </a:t>
            </a:r>
          </a:p>
          <a:p>
            <a:pPr eaLnBrk="1" hangingPunct="1">
              <a:buNone/>
            </a:pPr>
            <a:endParaRPr lang="en-US" sz="2800" dirty="0"/>
          </a:p>
          <a:p>
            <a:pPr eaLnBrk="1" hangingPunct="1">
              <a:buNone/>
            </a:pPr>
            <a:r>
              <a:rPr lang="en-US" sz="2800" dirty="0"/>
              <a:t>	(FNS Instruction 113-1, Section VII)</a:t>
            </a:r>
          </a:p>
        </p:txBody>
      </p:sp>
      <p:sp>
        <p:nvSpPr>
          <p:cNvPr id="24578" name="Slide Number Placeholder 5"/>
          <p:cNvSpPr>
            <a:spLocks noGrp="1"/>
          </p:cNvSpPr>
          <p:nvPr>
            <p:ph type="sldNum" sz="quarter" idx="12"/>
          </p:nvPr>
        </p:nvSpPr>
        <p:spPr>
          <a:noFill/>
        </p:spPr>
        <p:txBody>
          <a:bodyPr/>
          <a:lstStyle/>
          <a:p>
            <a:fld id="{EBFE175C-8F35-4F25-BA7D-59BB48C83958}" type="slidenum">
              <a:rPr lang="en-US"/>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720131" y="1203960"/>
            <a:ext cx="6347713" cy="1097280"/>
          </a:xfrm>
        </p:spPr>
        <p:txBody>
          <a:bodyPr/>
          <a:lstStyle/>
          <a:p>
            <a:pPr eaLnBrk="1" hangingPunct="1"/>
            <a:r>
              <a:rPr lang="en-US" dirty="0"/>
              <a:t>LEP Requirements </a:t>
            </a:r>
          </a:p>
        </p:txBody>
      </p:sp>
      <p:sp>
        <p:nvSpPr>
          <p:cNvPr id="25604" name="Rectangle 3"/>
          <p:cNvSpPr>
            <a:spLocks noGrp="1" noChangeArrowheads="1"/>
          </p:cNvSpPr>
          <p:nvPr>
            <p:ph idx="1"/>
          </p:nvPr>
        </p:nvSpPr>
        <p:spPr>
          <a:xfrm>
            <a:off x="685800" y="1752600"/>
            <a:ext cx="6271513" cy="5740400"/>
          </a:xfrm>
        </p:spPr>
        <p:txBody>
          <a:bodyPr/>
          <a:lstStyle/>
          <a:p>
            <a:pPr eaLnBrk="1" hangingPunct="1">
              <a:buFont typeface="Wingdings" pitchFamily="2" charset="2"/>
              <a:buNone/>
            </a:pPr>
            <a:endParaRPr lang="en-US" dirty="0"/>
          </a:p>
          <a:p>
            <a:pPr marL="0" indent="0">
              <a:spcBef>
                <a:spcPts val="0"/>
              </a:spcBef>
              <a:buNone/>
            </a:pPr>
            <a:r>
              <a:rPr lang="en-US" sz="2800" dirty="0"/>
              <a:t>What is Meaningful Access?</a:t>
            </a:r>
          </a:p>
          <a:p>
            <a:pPr marL="0" indent="0">
              <a:spcBef>
                <a:spcPts val="0"/>
              </a:spcBef>
              <a:buNone/>
            </a:pPr>
            <a:endParaRPr lang="en-US" sz="2800" dirty="0"/>
          </a:p>
          <a:p>
            <a:pPr>
              <a:spcBef>
                <a:spcPts val="0"/>
              </a:spcBef>
              <a:buFont typeface="Wingdings" panose="05000000000000000000" pitchFamily="2" charset="2"/>
              <a:buChar char="Ø"/>
            </a:pPr>
            <a:r>
              <a:rPr lang="en-US" sz="2800" dirty="0"/>
              <a:t>Providing reasonable, timely,  appropriate and competent language services at no cost to individuals with LEP.</a:t>
            </a:r>
          </a:p>
          <a:p>
            <a:pPr eaLnBrk="1" hangingPunct="1">
              <a:spcBef>
                <a:spcPts val="0"/>
              </a:spcBef>
              <a:buFont typeface="Wingdings" panose="05000000000000000000" pitchFamily="2" charset="2"/>
              <a:buChar char="Ø"/>
            </a:pPr>
            <a:endParaRPr lang="en-US" sz="2800" dirty="0"/>
          </a:p>
          <a:p>
            <a:pPr eaLnBrk="1" hangingPunct="1">
              <a:spcBef>
                <a:spcPts val="0"/>
              </a:spcBef>
              <a:buFont typeface="Wingdings" panose="05000000000000000000" pitchFamily="2" charset="2"/>
              <a:buChar char="Ø"/>
            </a:pPr>
            <a:r>
              <a:rPr lang="en-US" sz="2800" dirty="0"/>
              <a:t>Failure to provide meaningful” access may be discriminating on the basis of national origin.</a:t>
            </a:r>
          </a:p>
          <a:p>
            <a:pPr eaLnBrk="1" hangingPunct="1">
              <a:spcBef>
                <a:spcPts val="0"/>
              </a:spcBef>
              <a:buFont typeface="Wingdings" pitchFamily="2" charset="2"/>
              <a:buNone/>
            </a:pPr>
            <a:endParaRPr lang="en-US" dirty="0"/>
          </a:p>
          <a:p>
            <a:pPr eaLnBrk="1" hangingPunct="1">
              <a:buFont typeface="Wingdings" pitchFamily="2" charset="2"/>
              <a:buNone/>
            </a:pPr>
            <a:endParaRPr lang="en-US" dirty="0"/>
          </a:p>
        </p:txBody>
      </p:sp>
      <p:sp>
        <p:nvSpPr>
          <p:cNvPr id="25602" name="Slide Number Placeholder 5"/>
          <p:cNvSpPr>
            <a:spLocks noGrp="1"/>
          </p:cNvSpPr>
          <p:nvPr>
            <p:ph type="sldNum" sz="quarter" idx="12"/>
          </p:nvPr>
        </p:nvSpPr>
        <p:spPr>
          <a:noFill/>
        </p:spPr>
        <p:txBody>
          <a:bodyPr/>
          <a:lstStyle/>
          <a:p>
            <a:fld id="{545ED5E7-C8E9-4A8F-BF7F-CAF14EE1FA85}"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7720"/>
            <a:ext cx="6347713" cy="1584960"/>
          </a:xfrm>
        </p:spPr>
        <p:txBody>
          <a:bodyPr/>
          <a:lstStyle/>
          <a:p>
            <a:r>
              <a:rPr lang="en-US" dirty="0"/>
              <a:t>LEP Requirements</a:t>
            </a:r>
          </a:p>
        </p:txBody>
      </p:sp>
      <p:sp>
        <p:nvSpPr>
          <p:cNvPr id="3" name="Content Placeholder 2"/>
          <p:cNvSpPr>
            <a:spLocks noGrp="1"/>
          </p:cNvSpPr>
          <p:nvPr>
            <p:ph idx="1"/>
          </p:nvPr>
        </p:nvSpPr>
        <p:spPr>
          <a:xfrm>
            <a:off x="685800" y="1600200"/>
            <a:ext cx="6705600" cy="6248400"/>
          </a:xfrm>
        </p:spPr>
        <p:txBody>
          <a:bodyPr>
            <a:normAutofit/>
          </a:bodyPr>
          <a:lstStyle/>
          <a:p>
            <a:pPr marL="0" indent="0">
              <a:buNone/>
            </a:pPr>
            <a:r>
              <a:rPr lang="en-US" sz="2800" dirty="0"/>
              <a:t>Factors to consider when ensuring “meaningful” access:</a:t>
            </a:r>
          </a:p>
          <a:p>
            <a:pPr>
              <a:buFont typeface="Wingdings" panose="05000000000000000000" pitchFamily="2" charset="2"/>
              <a:buChar char="Ø"/>
            </a:pPr>
            <a:r>
              <a:rPr lang="en-US" sz="2800" dirty="0"/>
              <a:t>Number or proportion of LEP persons eligible to be served or likely to be encountered within the area serviced by the recipient</a:t>
            </a:r>
          </a:p>
          <a:p>
            <a:pPr>
              <a:buFont typeface="Wingdings" panose="05000000000000000000" pitchFamily="2" charset="2"/>
              <a:buChar char="Ø"/>
            </a:pPr>
            <a:r>
              <a:rPr lang="en-US" sz="2800" dirty="0"/>
              <a:t>Frequency with which LEP individuals come in contact with the program</a:t>
            </a:r>
          </a:p>
          <a:p>
            <a:pPr>
              <a:buFont typeface="Wingdings" panose="05000000000000000000" pitchFamily="2" charset="2"/>
              <a:buChar char="Ø"/>
            </a:pPr>
            <a:r>
              <a:rPr lang="en-US" sz="2800" dirty="0"/>
              <a:t>Nature and importance of the program, activity, or service provided by the program</a:t>
            </a:r>
          </a:p>
          <a:p>
            <a:pPr>
              <a:buFont typeface="Wingdings" panose="05000000000000000000" pitchFamily="2" charset="2"/>
              <a:buChar char="Ø"/>
            </a:pPr>
            <a:r>
              <a:rPr lang="en-US" sz="2800" dirty="0"/>
              <a:t>Resources available and their costs.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28</a:t>
            </a:fld>
            <a:endParaRPr lang="en-US"/>
          </a:p>
        </p:txBody>
      </p:sp>
    </p:spTree>
    <p:extLst>
      <p:ext uri="{BB962C8B-B14F-4D97-AF65-F5344CB8AC3E}">
        <p14:creationId xmlns:p14="http://schemas.microsoft.com/office/powerpoint/2010/main" val="143777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1" y="1066800"/>
            <a:ext cx="6347713" cy="1584960"/>
          </a:xfrm>
        </p:spPr>
        <p:txBody>
          <a:bodyPr/>
          <a:lstStyle/>
          <a:p>
            <a:r>
              <a:rPr lang="en-US" dirty="0"/>
              <a:t>Limited English Proficiency</a:t>
            </a:r>
            <a:br>
              <a:rPr lang="en-US" dirty="0"/>
            </a:br>
            <a:r>
              <a:rPr lang="en-US" dirty="0"/>
              <a:t>(LEP) and Program Access</a:t>
            </a:r>
          </a:p>
        </p:txBody>
      </p:sp>
      <p:sp>
        <p:nvSpPr>
          <p:cNvPr id="3" name="Content Placeholder 2"/>
          <p:cNvSpPr>
            <a:spLocks noGrp="1"/>
          </p:cNvSpPr>
          <p:nvPr>
            <p:ph idx="1"/>
          </p:nvPr>
        </p:nvSpPr>
        <p:spPr>
          <a:xfrm>
            <a:off x="990601" y="2420938"/>
            <a:ext cx="6400799" cy="5275262"/>
          </a:xfrm>
        </p:spPr>
        <p:txBody>
          <a:bodyPr>
            <a:normAutofit lnSpcReduction="10000"/>
          </a:bodyPr>
          <a:lstStyle/>
          <a:p>
            <a:pPr marL="0" indent="0">
              <a:buNone/>
            </a:pPr>
            <a:r>
              <a:rPr lang="en-US" sz="2400" dirty="0"/>
              <a:t>Language services:</a:t>
            </a:r>
          </a:p>
          <a:p>
            <a:pPr>
              <a:buFont typeface="Wingdings" panose="05000000000000000000" pitchFamily="2" charset="2"/>
              <a:buChar char="Ø"/>
            </a:pPr>
            <a:r>
              <a:rPr lang="en-US" sz="2000" dirty="0"/>
              <a:t>Applicants and participants cannot be asked to bring their own interpreters</a:t>
            </a:r>
          </a:p>
          <a:p>
            <a:pPr>
              <a:buFont typeface="Wingdings" panose="05000000000000000000" pitchFamily="2" charset="2"/>
              <a:buChar char="Ø"/>
            </a:pPr>
            <a:r>
              <a:rPr lang="en-US" sz="2000" dirty="0"/>
              <a:t>Children (under the age of 18) should not be used as interpreters</a:t>
            </a:r>
          </a:p>
          <a:p>
            <a:pPr>
              <a:buFont typeface="Wingdings" panose="05000000000000000000" pitchFamily="2" charset="2"/>
              <a:buChar char="Ø"/>
            </a:pPr>
            <a:r>
              <a:rPr lang="en-US" sz="2000" dirty="0"/>
              <a:t>Use qualified, competent language resources</a:t>
            </a:r>
          </a:p>
          <a:p>
            <a:pPr>
              <a:buFont typeface="Wingdings" panose="05000000000000000000" pitchFamily="2" charset="2"/>
              <a:buChar char="Ø"/>
            </a:pPr>
            <a:endParaRPr lang="en-US" sz="2000" dirty="0"/>
          </a:p>
          <a:p>
            <a:pPr marL="0" indent="0">
              <a:buNone/>
            </a:pPr>
            <a:r>
              <a:rPr lang="en-US" sz="2400" dirty="0"/>
              <a:t>Examples of language services:</a:t>
            </a:r>
          </a:p>
          <a:p>
            <a:pPr>
              <a:buFont typeface="Wingdings" panose="05000000000000000000" pitchFamily="2" charset="2"/>
              <a:buChar char="Ø"/>
            </a:pPr>
            <a:r>
              <a:rPr lang="en-US" sz="2000" dirty="0"/>
              <a:t>Bilingual Staff (must be fluent in the language)</a:t>
            </a:r>
          </a:p>
          <a:p>
            <a:pPr>
              <a:buFont typeface="Wingdings" panose="05000000000000000000" pitchFamily="2" charset="2"/>
              <a:buChar char="Ø"/>
            </a:pPr>
            <a:r>
              <a:rPr lang="en-US" sz="2000" dirty="0"/>
              <a:t>Telephone interpreter lines</a:t>
            </a:r>
          </a:p>
          <a:p>
            <a:pPr>
              <a:buFont typeface="Wingdings" panose="05000000000000000000" pitchFamily="2" charset="2"/>
              <a:buChar char="Ø"/>
            </a:pPr>
            <a:r>
              <a:rPr lang="en-US" sz="2000" dirty="0"/>
              <a:t>Oral interpretation services</a:t>
            </a:r>
          </a:p>
          <a:p>
            <a:pPr>
              <a:buFont typeface="Wingdings" panose="05000000000000000000" pitchFamily="2" charset="2"/>
              <a:buChar char="Ø"/>
            </a:pPr>
            <a:r>
              <a:rPr lang="en-US" sz="2000" dirty="0"/>
              <a:t>Written language services</a:t>
            </a:r>
          </a:p>
          <a:p>
            <a:pPr>
              <a:buFont typeface="Wingdings" panose="05000000000000000000" pitchFamily="2" charset="2"/>
              <a:buChar char="Ø"/>
            </a:pPr>
            <a:r>
              <a:rPr lang="en-US" sz="2000" dirty="0"/>
              <a:t>Community organizations and volunteers</a:t>
            </a:r>
          </a:p>
          <a:p>
            <a:endParaRPr lang="en-US" dirty="0"/>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29</a:t>
            </a:fld>
            <a:endParaRPr lang="en-US"/>
          </a:p>
        </p:txBody>
      </p:sp>
    </p:spTree>
    <p:extLst>
      <p:ext uri="{BB962C8B-B14F-4D97-AF65-F5344CB8AC3E}">
        <p14:creationId xmlns:p14="http://schemas.microsoft.com/office/powerpoint/2010/main" val="2850795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0" y="304800"/>
            <a:ext cx="7761287" cy="1876426"/>
          </a:xfrm>
        </p:spPr>
        <p:txBody>
          <a:bodyPr/>
          <a:lstStyle/>
          <a:p>
            <a:pPr eaLnBrk="1" hangingPunct="1"/>
            <a:br>
              <a:rPr lang="en-US" dirty="0"/>
            </a:br>
            <a:br>
              <a:rPr lang="en-US" dirty="0"/>
            </a:br>
            <a:r>
              <a:rPr lang="en-US" dirty="0"/>
              <a:t>TEFAP Program Regulations:</a:t>
            </a:r>
          </a:p>
        </p:txBody>
      </p:sp>
      <p:sp>
        <p:nvSpPr>
          <p:cNvPr id="4100" name="Rectangle 3"/>
          <p:cNvSpPr>
            <a:spLocks noGrp="1" noChangeArrowheads="1"/>
          </p:cNvSpPr>
          <p:nvPr>
            <p:ph idx="1"/>
          </p:nvPr>
        </p:nvSpPr>
        <p:spPr>
          <a:xfrm>
            <a:off x="762000" y="2286001"/>
            <a:ext cx="6629400" cy="5073650"/>
          </a:xfrm>
        </p:spPr>
        <p:txBody>
          <a:bodyPr>
            <a:normAutofit/>
          </a:bodyPr>
          <a:lstStyle/>
          <a:p>
            <a:pPr eaLnBrk="1" hangingPunct="1">
              <a:buFont typeface="Wingdings" panose="05000000000000000000" pitchFamily="2" charset="2"/>
              <a:buChar char="Ø"/>
            </a:pPr>
            <a:r>
              <a:rPr lang="en-US" sz="2800" dirty="0"/>
              <a:t>7 CFR Part 250 and 251</a:t>
            </a:r>
          </a:p>
          <a:p>
            <a:pPr eaLnBrk="1" hangingPunct="1">
              <a:buFont typeface="Wingdings" panose="05000000000000000000" pitchFamily="2" charset="2"/>
              <a:buChar char="Ø"/>
            </a:pPr>
            <a:r>
              <a:rPr lang="en-US" sz="2800" dirty="0"/>
              <a:t>Sections 4(a) and 5 of the Agriculture and Consumer Protection Act of 1973 (Public Law 93-86), as amended</a:t>
            </a:r>
          </a:p>
          <a:p>
            <a:pPr eaLnBrk="1" hangingPunct="1">
              <a:buFont typeface="Wingdings" panose="05000000000000000000" pitchFamily="2" charset="2"/>
              <a:buChar char="Ø"/>
            </a:pPr>
            <a:r>
              <a:rPr lang="en-US" sz="2800" dirty="0"/>
              <a:t>The Emergency Food Assistance Act of 1983 (Public Law 98-8), as amended</a:t>
            </a:r>
          </a:p>
          <a:p>
            <a:pPr eaLnBrk="1" hangingPunct="1">
              <a:buFont typeface="Wingdings" panose="05000000000000000000" pitchFamily="2" charset="2"/>
              <a:buChar char="Ø"/>
            </a:pPr>
            <a:r>
              <a:rPr lang="en-US" sz="2800" dirty="0"/>
              <a:t>FNS Instruction 113-1 and Appendix C</a:t>
            </a:r>
          </a:p>
        </p:txBody>
      </p:sp>
      <p:sp>
        <p:nvSpPr>
          <p:cNvPr id="4098" name="Slide Number Placeholder 5"/>
          <p:cNvSpPr>
            <a:spLocks noGrp="1"/>
          </p:cNvSpPr>
          <p:nvPr>
            <p:ph type="sldNum" sz="quarter" idx="12"/>
          </p:nvPr>
        </p:nvSpPr>
        <p:spPr>
          <a:noFill/>
        </p:spPr>
        <p:txBody>
          <a:bodyPr/>
          <a:lstStyle/>
          <a:p>
            <a:fld id="{25437DA0-D50C-4EFB-AB63-D6DA276D6E90}"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807720"/>
            <a:ext cx="6347713" cy="1584960"/>
          </a:xfrm>
        </p:spPr>
        <p:txBody>
          <a:bodyPr/>
          <a:lstStyle/>
          <a:p>
            <a:r>
              <a:rPr lang="en-US" dirty="0"/>
              <a:t>Disability Discrimination	</a:t>
            </a:r>
          </a:p>
        </p:txBody>
      </p:sp>
      <p:sp>
        <p:nvSpPr>
          <p:cNvPr id="3" name="Content Placeholder 2"/>
          <p:cNvSpPr>
            <a:spLocks noGrp="1"/>
          </p:cNvSpPr>
          <p:nvPr>
            <p:ph idx="1"/>
          </p:nvPr>
        </p:nvSpPr>
        <p:spPr>
          <a:xfrm>
            <a:off x="609600" y="1600200"/>
            <a:ext cx="6705600" cy="5759450"/>
          </a:xfrm>
        </p:spPr>
        <p:txBody>
          <a:bodyPr>
            <a:normAutofit fontScale="92500" lnSpcReduction="10000"/>
          </a:bodyPr>
          <a:lstStyle/>
          <a:p>
            <a:pPr marL="0" indent="0">
              <a:buNone/>
            </a:pPr>
            <a:r>
              <a:rPr lang="en-US" sz="2400" dirty="0"/>
              <a:t>What is the definition of disability?</a:t>
            </a:r>
          </a:p>
          <a:p>
            <a:pPr>
              <a:buFont typeface="Wingdings" panose="05000000000000000000" pitchFamily="2" charset="2"/>
              <a:buChar char="Ø"/>
            </a:pPr>
            <a:r>
              <a:rPr lang="en-US" sz="2400" dirty="0"/>
              <a:t>A person who has a physical or mental impairment which substantially limits one or more major life activity, has a record of such an impairment, or is regarded as having such an impairment.</a:t>
            </a:r>
          </a:p>
          <a:p>
            <a:pPr>
              <a:buFont typeface="Wingdings" panose="05000000000000000000" pitchFamily="2" charset="2"/>
              <a:buChar char="Ø"/>
            </a:pPr>
            <a:r>
              <a:rPr lang="en-US" sz="2400" dirty="0"/>
              <a:t>Major life activity means functions such as caring for one’s self, performing manual tasks, walking, seeing, hearing, speaking, breathing, learning and working.</a:t>
            </a:r>
          </a:p>
          <a:p>
            <a:pPr>
              <a:buFont typeface="Wingdings" panose="05000000000000000000" pitchFamily="2" charset="2"/>
              <a:buChar char="Ø"/>
            </a:pPr>
            <a:r>
              <a:rPr lang="en-US" sz="2400" dirty="0"/>
              <a:t>Functions of the immune system, normal cell growth, digestive, bowel, bladder, neurological, brain, respiratory, circulatory, cardiovascular, endocrine, and reproductive functions.</a:t>
            </a:r>
          </a:p>
          <a:p>
            <a:endParaRPr lang="en-US" sz="2400" dirty="0"/>
          </a:p>
          <a:p>
            <a:pPr marL="0" indent="0">
              <a:buNone/>
            </a:pPr>
            <a:r>
              <a:rPr lang="en-US" sz="2400" dirty="0"/>
              <a:t>		(ADA Amendments Act of 2008)</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30</a:t>
            </a:fld>
            <a:endParaRPr lang="en-US"/>
          </a:p>
        </p:txBody>
      </p:sp>
    </p:spTree>
    <p:extLst>
      <p:ext uri="{BB962C8B-B14F-4D97-AF65-F5344CB8AC3E}">
        <p14:creationId xmlns:p14="http://schemas.microsoft.com/office/powerpoint/2010/main" val="590185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95864"/>
            <a:ext cx="6347713" cy="1584960"/>
          </a:xfrm>
        </p:spPr>
        <p:txBody>
          <a:bodyPr/>
          <a:lstStyle/>
          <a:p>
            <a:r>
              <a:rPr lang="en-US" dirty="0"/>
              <a:t>Disability Discrimination	</a:t>
            </a:r>
          </a:p>
        </p:txBody>
      </p:sp>
      <p:sp>
        <p:nvSpPr>
          <p:cNvPr id="3" name="Content Placeholder 2"/>
          <p:cNvSpPr>
            <a:spLocks noGrp="1"/>
          </p:cNvSpPr>
          <p:nvPr>
            <p:ph idx="1"/>
          </p:nvPr>
        </p:nvSpPr>
        <p:spPr>
          <a:xfrm>
            <a:off x="762000" y="1524000"/>
            <a:ext cx="7086600" cy="5835650"/>
          </a:xfrm>
        </p:spPr>
        <p:txBody>
          <a:bodyPr>
            <a:normAutofit/>
          </a:bodyPr>
          <a:lstStyle/>
          <a:p>
            <a:pPr>
              <a:buFont typeface="Wingdings" panose="05000000000000000000" pitchFamily="2" charset="2"/>
              <a:buChar char="Ø"/>
            </a:pPr>
            <a:endParaRPr lang="en-US" sz="2200" dirty="0"/>
          </a:p>
          <a:p>
            <a:pPr>
              <a:buFont typeface="Wingdings" panose="05000000000000000000" pitchFamily="2" charset="2"/>
              <a:buChar char="Ø"/>
            </a:pPr>
            <a:r>
              <a:rPr lang="en-US" sz="2200" dirty="0"/>
              <a:t>Sections 504 and 508 of the Rehabilitation Act of 1973 </a:t>
            </a:r>
          </a:p>
          <a:p>
            <a:pPr marL="0" indent="0">
              <a:buNone/>
            </a:pPr>
            <a:r>
              <a:rPr lang="en-US" sz="2000" dirty="0"/>
              <a:t>     - prohibit discrimination based on disability in programs 	      	 or activities receiving Federal assistance</a:t>
            </a:r>
          </a:p>
          <a:p>
            <a:pPr>
              <a:buFont typeface="Wingdings" panose="05000000000000000000" pitchFamily="2" charset="2"/>
              <a:buChar char="Ø"/>
            </a:pPr>
            <a:r>
              <a:rPr lang="en-US" sz="2200" dirty="0"/>
              <a:t>Americans with Disabilities Act (ADA), 28 CFR Part 35, Title II, Subtitle A </a:t>
            </a:r>
          </a:p>
          <a:p>
            <a:pPr marL="0" indent="0">
              <a:buNone/>
            </a:pPr>
            <a:r>
              <a:rPr lang="en-US" sz="2000" dirty="0"/>
              <a:t>     - prohibits discrimination on the basis of disability in all </a:t>
            </a:r>
          </a:p>
          <a:p>
            <a:pPr marL="0" indent="0">
              <a:buNone/>
            </a:pPr>
            <a:r>
              <a:rPr lang="en-US" sz="2000" dirty="0"/>
              <a:t>       services, programs and activities provided to the public 	 by State and local governments.</a:t>
            </a:r>
          </a:p>
          <a:p>
            <a:pPr>
              <a:buFont typeface="Wingdings" panose="05000000000000000000" pitchFamily="2" charset="2"/>
              <a:buChar char="Ø"/>
            </a:pPr>
            <a:r>
              <a:rPr lang="en-US" sz="2200" dirty="0"/>
              <a:t>These Civil Rights laws protect persons with disabilities who apply for or participate in all FNS-funded programs</a:t>
            </a:r>
            <a:r>
              <a:rPr lang="en-US" sz="2000" dirty="0"/>
              <a:t>.</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31</a:t>
            </a:fld>
            <a:endParaRPr lang="en-US"/>
          </a:p>
        </p:txBody>
      </p:sp>
    </p:spTree>
    <p:extLst>
      <p:ext uri="{BB962C8B-B14F-4D97-AF65-F5344CB8AC3E}">
        <p14:creationId xmlns:p14="http://schemas.microsoft.com/office/powerpoint/2010/main" val="15797843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731520"/>
            <a:ext cx="6347713" cy="1584960"/>
          </a:xfrm>
        </p:spPr>
        <p:txBody>
          <a:bodyPr/>
          <a:lstStyle/>
          <a:p>
            <a:r>
              <a:rPr lang="en-US" dirty="0"/>
              <a:t>Disability Discrimination	</a:t>
            </a:r>
          </a:p>
        </p:txBody>
      </p:sp>
      <p:sp>
        <p:nvSpPr>
          <p:cNvPr id="3" name="Content Placeholder 2"/>
          <p:cNvSpPr>
            <a:spLocks noGrp="1"/>
          </p:cNvSpPr>
          <p:nvPr>
            <p:ph idx="1"/>
          </p:nvPr>
        </p:nvSpPr>
        <p:spPr>
          <a:xfrm>
            <a:off x="609600" y="1524000"/>
            <a:ext cx="6781800" cy="5835650"/>
          </a:xfrm>
        </p:spPr>
        <p:txBody>
          <a:bodyPr>
            <a:normAutofit/>
          </a:bodyPr>
          <a:lstStyle/>
          <a:p>
            <a:pPr marL="0" indent="0">
              <a:buNone/>
            </a:pPr>
            <a:r>
              <a:rPr lang="en-US" sz="3000" dirty="0"/>
              <a:t>Reasonable modifications must be made in policies and practices for persons with disabilities in order to access benefits.</a:t>
            </a:r>
          </a:p>
          <a:p>
            <a:pPr marL="0" indent="0">
              <a:buNone/>
            </a:pPr>
            <a:endParaRPr lang="en-US" sz="3000" dirty="0"/>
          </a:p>
          <a:p>
            <a:pPr marL="0" indent="0">
              <a:buNone/>
            </a:pPr>
            <a:r>
              <a:rPr lang="en-US" sz="3000" dirty="0"/>
              <a:t>This means that it is almost never appropriate to deny someone an auxiliary aid or service based on the fact that the requested accommodation runs counter to established ways of doing things (policies and practices).</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32</a:t>
            </a:fld>
            <a:endParaRPr lang="en-US"/>
          </a:p>
        </p:txBody>
      </p:sp>
    </p:spTree>
    <p:extLst>
      <p:ext uri="{BB962C8B-B14F-4D97-AF65-F5344CB8AC3E}">
        <p14:creationId xmlns:p14="http://schemas.microsoft.com/office/powerpoint/2010/main" val="1600786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 Discrimination	</a:t>
            </a:r>
          </a:p>
        </p:txBody>
      </p:sp>
      <p:sp>
        <p:nvSpPr>
          <p:cNvPr id="3" name="Content Placeholder 2"/>
          <p:cNvSpPr>
            <a:spLocks noGrp="1"/>
          </p:cNvSpPr>
          <p:nvPr>
            <p:ph idx="1"/>
          </p:nvPr>
        </p:nvSpPr>
        <p:spPr>
          <a:xfrm>
            <a:off x="609600" y="1524000"/>
            <a:ext cx="6705600" cy="5835650"/>
          </a:xfrm>
        </p:spPr>
        <p:txBody>
          <a:bodyPr>
            <a:normAutofit/>
          </a:bodyPr>
          <a:lstStyle/>
          <a:p>
            <a:pPr marL="0" indent="0">
              <a:buNone/>
            </a:pPr>
            <a:r>
              <a:rPr lang="en-US" sz="2800" u="sng" dirty="0"/>
              <a:t>Reasonable Modifications</a:t>
            </a:r>
          </a:p>
          <a:p>
            <a:pPr marL="0" indent="0">
              <a:buNone/>
            </a:pPr>
            <a:r>
              <a:rPr lang="en-US" sz="2800" dirty="0"/>
              <a:t>A public entity shall make reasonable modifications in policies, practices, or procedure when the modifications are necessary to avoid discrimination on the basis of disability, unless the public entity can demonstrate that making the modifications would fundamentally alter the nature of the service, program or activity.  [28 CFR 35.130(b)(7)(</a:t>
            </a:r>
            <a:r>
              <a:rPr lang="en-US" sz="2800" dirty="0" err="1"/>
              <a:t>i</a:t>
            </a:r>
            <a:r>
              <a:rPr lang="en-US" sz="2800" dirty="0"/>
              <a:t>)]</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33</a:t>
            </a:fld>
            <a:endParaRPr lang="en-US"/>
          </a:p>
        </p:txBody>
      </p:sp>
    </p:spTree>
    <p:extLst>
      <p:ext uri="{BB962C8B-B14F-4D97-AF65-F5344CB8AC3E}">
        <p14:creationId xmlns:p14="http://schemas.microsoft.com/office/powerpoint/2010/main" val="1285304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69950"/>
            <a:ext cx="5791200" cy="1754188"/>
          </a:xfrm>
        </p:spPr>
        <p:txBody>
          <a:bodyPr/>
          <a:lstStyle/>
          <a:p>
            <a:r>
              <a:rPr lang="en-US" dirty="0"/>
              <a:t>Compliance Reviews</a:t>
            </a:r>
          </a:p>
        </p:txBody>
      </p:sp>
      <p:sp>
        <p:nvSpPr>
          <p:cNvPr id="3" name="Content Placeholder 2"/>
          <p:cNvSpPr>
            <a:spLocks noGrp="1"/>
          </p:cNvSpPr>
          <p:nvPr>
            <p:ph idx="1"/>
          </p:nvPr>
        </p:nvSpPr>
        <p:spPr>
          <a:xfrm>
            <a:off x="533400" y="1752600"/>
            <a:ext cx="7391400" cy="5607050"/>
          </a:xfrm>
        </p:spPr>
        <p:txBody>
          <a:bodyPr>
            <a:normAutofit/>
          </a:bodyPr>
          <a:lstStyle/>
          <a:p>
            <a:pPr marL="0" indent="0">
              <a:buNone/>
            </a:pPr>
            <a:r>
              <a:rPr lang="en-US" sz="2800" dirty="0"/>
              <a:t>There are three types of compliance reviews:</a:t>
            </a:r>
          </a:p>
          <a:p>
            <a:pPr indent="55563">
              <a:buFont typeface="Wingdings" panose="05000000000000000000" pitchFamily="2" charset="2"/>
              <a:buChar char="Ø"/>
            </a:pPr>
            <a:r>
              <a:rPr lang="en-US" sz="2800" dirty="0"/>
              <a:t>Pre-Award Compliance Reviews</a:t>
            </a:r>
          </a:p>
          <a:p>
            <a:pPr marL="565150" indent="-215900">
              <a:buFont typeface="Wingdings" panose="05000000000000000000" pitchFamily="2" charset="2"/>
              <a:buChar char="Ø"/>
            </a:pPr>
            <a:r>
              <a:rPr lang="en-US" sz="2800" dirty="0"/>
              <a:t>Routine (Post-Award) Compliance   Reviews</a:t>
            </a:r>
          </a:p>
          <a:p>
            <a:pPr indent="55563">
              <a:buFont typeface="Wingdings" panose="05000000000000000000" pitchFamily="2" charset="2"/>
              <a:buChar char="Ø"/>
            </a:pPr>
            <a:r>
              <a:rPr lang="en-US" sz="2800" dirty="0"/>
              <a:t>Special Compliance Reviews</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34</a:t>
            </a:fld>
            <a:endParaRPr lang="en-US"/>
          </a:p>
        </p:txBody>
      </p:sp>
    </p:spTree>
    <p:extLst>
      <p:ext uri="{BB962C8B-B14F-4D97-AF65-F5344CB8AC3E}">
        <p14:creationId xmlns:p14="http://schemas.microsoft.com/office/powerpoint/2010/main" val="3495419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6347713" cy="1584960"/>
          </a:xfrm>
        </p:spPr>
        <p:txBody>
          <a:bodyPr>
            <a:normAutofit/>
          </a:bodyPr>
          <a:lstStyle/>
          <a:p>
            <a:r>
              <a:rPr lang="en-US" sz="4000" dirty="0"/>
              <a:t>Pre-Award Compliance Reviews</a:t>
            </a:r>
          </a:p>
        </p:txBody>
      </p:sp>
      <p:sp>
        <p:nvSpPr>
          <p:cNvPr id="3" name="Content Placeholder 2"/>
          <p:cNvSpPr>
            <a:spLocks noGrp="1"/>
          </p:cNvSpPr>
          <p:nvPr>
            <p:ph idx="1"/>
          </p:nvPr>
        </p:nvSpPr>
        <p:spPr>
          <a:xfrm>
            <a:off x="685800" y="2057400"/>
            <a:ext cx="6347713" cy="4938712"/>
          </a:xfrm>
        </p:spPr>
        <p:txBody>
          <a:bodyPr/>
          <a:lstStyle/>
          <a:p>
            <a:endParaRPr lang="en-US" dirty="0"/>
          </a:p>
          <a:p>
            <a:pPr marL="0" indent="0">
              <a:buNone/>
            </a:pPr>
            <a:r>
              <a:rPr lang="en-US" sz="2800" dirty="0"/>
              <a:t>State agencies, </a:t>
            </a:r>
            <a:r>
              <a:rPr lang="en-US" sz="2800" dirty="0" err="1"/>
              <a:t>subrecipient</a:t>
            </a:r>
            <a:r>
              <a:rPr lang="en-US" sz="2800" dirty="0"/>
              <a:t> agencies, and local sites must be in compliance with Civil Rights requirements </a:t>
            </a:r>
            <a:r>
              <a:rPr lang="en-US" sz="2800" u="sng" dirty="0"/>
              <a:t>prior to approval</a:t>
            </a:r>
            <a:r>
              <a:rPr lang="en-US" sz="2800" dirty="0"/>
              <a:t> for Federal financial assistance.</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35</a:t>
            </a:fld>
            <a:endParaRPr lang="en-US"/>
          </a:p>
        </p:txBody>
      </p:sp>
    </p:spTree>
    <p:extLst>
      <p:ext uri="{BB962C8B-B14F-4D97-AF65-F5344CB8AC3E}">
        <p14:creationId xmlns:p14="http://schemas.microsoft.com/office/powerpoint/2010/main" val="2701852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154" y="1371600"/>
            <a:ext cx="6545262" cy="1295400"/>
          </a:xfrm>
        </p:spPr>
        <p:txBody>
          <a:bodyPr/>
          <a:lstStyle/>
          <a:p>
            <a:br>
              <a:rPr lang="en-US" dirty="0"/>
            </a:br>
            <a:r>
              <a:rPr lang="en-US" dirty="0"/>
              <a:t>Routine/Post-Award Reviews</a:t>
            </a:r>
          </a:p>
        </p:txBody>
      </p:sp>
      <p:sp>
        <p:nvSpPr>
          <p:cNvPr id="3" name="Content Placeholder 2"/>
          <p:cNvSpPr>
            <a:spLocks noGrp="1"/>
          </p:cNvSpPr>
          <p:nvPr>
            <p:ph idx="1"/>
          </p:nvPr>
        </p:nvSpPr>
        <p:spPr>
          <a:xfrm>
            <a:off x="990600" y="2420938"/>
            <a:ext cx="5966714" cy="4938712"/>
          </a:xfrm>
        </p:spPr>
        <p:txBody>
          <a:bodyPr/>
          <a:lstStyle/>
          <a:p>
            <a:pPr marL="0" indent="0">
              <a:buNone/>
            </a:pPr>
            <a:endParaRPr lang="en-US" dirty="0"/>
          </a:p>
          <a:p>
            <a:pPr marL="0" indent="0">
              <a:buNone/>
            </a:pPr>
            <a:r>
              <a:rPr lang="en-US" sz="2800" dirty="0"/>
              <a:t>FNS and State agencies must conduct routine compliance reviews as identified by FNS Instruction 113-1 and program-specific regulations and policies.</a:t>
            </a:r>
          </a:p>
          <a:p>
            <a:pPr marL="0" indent="0">
              <a:buNone/>
            </a:pPr>
            <a:endParaRPr lang="en-US" sz="2800" dirty="0"/>
          </a:p>
          <a:p>
            <a:pPr marL="0" indent="0">
              <a:buNone/>
            </a:pPr>
            <a:r>
              <a:rPr lang="en-US" sz="2800" dirty="0"/>
              <a:t>Assess all of the Civil Rights compliance areas</a:t>
            </a:r>
            <a:r>
              <a:rPr lang="en-US" dirty="0"/>
              <a:t>.</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36</a:t>
            </a:fld>
            <a:endParaRPr lang="en-US"/>
          </a:p>
        </p:txBody>
      </p:sp>
    </p:spTree>
    <p:extLst>
      <p:ext uri="{BB962C8B-B14F-4D97-AF65-F5344CB8AC3E}">
        <p14:creationId xmlns:p14="http://schemas.microsoft.com/office/powerpoint/2010/main" val="2489909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Routine/Post-Award Reviews continued</a:t>
            </a:r>
          </a:p>
        </p:txBody>
      </p:sp>
      <p:sp>
        <p:nvSpPr>
          <p:cNvPr id="3" name="Content Placeholder 2"/>
          <p:cNvSpPr>
            <a:spLocks noGrp="1"/>
          </p:cNvSpPr>
          <p:nvPr>
            <p:ph idx="1"/>
          </p:nvPr>
        </p:nvSpPr>
        <p:spPr>
          <a:xfrm>
            <a:off x="609598" y="2057400"/>
            <a:ext cx="6934201" cy="5192236"/>
          </a:xfrm>
        </p:spPr>
        <p:txBody>
          <a:bodyPr>
            <a:normAutofit/>
          </a:bodyPr>
          <a:lstStyle/>
          <a:p>
            <a:pPr marL="0" indent="0">
              <a:buNone/>
            </a:pPr>
            <a:r>
              <a:rPr lang="en-US" sz="2400" dirty="0"/>
              <a:t>Sample post-award review questions:</a:t>
            </a:r>
          </a:p>
          <a:p>
            <a:pPr>
              <a:buFont typeface="Wingdings" panose="05000000000000000000" pitchFamily="2" charset="2"/>
              <a:buChar char="Ø"/>
            </a:pPr>
            <a:r>
              <a:rPr lang="en-US" sz="2400" dirty="0"/>
              <a:t>Do printed materials contain the nondiscrimination statement?</a:t>
            </a:r>
          </a:p>
          <a:p>
            <a:pPr>
              <a:buFont typeface="Wingdings" panose="05000000000000000000" pitchFamily="2" charset="2"/>
              <a:buChar char="Ø"/>
            </a:pPr>
            <a:r>
              <a:rPr lang="en-US" sz="2400" dirty="0"/>
              <a:t>Is the “And Justice For All’ poster displayed appropriately?</a:t>
            </a:r>
          </a:p>
          <a:p>
            <a:pPr>
              <a:buFont typeface="Wingdings" panose="05000000000000000000" pitchFamily="2" charset="2"/>
              <a:buChar char="Ø"/>
            </a:pPr>
            <a:r>
              <a:rPr lang="en-US" sz="2400" dirty="0"/>
              <a:t>Are program informational materials available to all?</a:t>
            </a:r>
          </a:p>
          <a:p>
            <a:pPr>
              <a:buFont typeface="Wingdings" panose="05000000000000000000" pitchFamily="2" charset="2"/>
              <a:buChar char="Ø"/>
            </a:pPr>
            <a:r>
              <a:rPr lang="en-US" sz="2400" dirty="0"/>
              <a:t>How are applicants and participants advised of their rights to file a Civil Rights complaint of discrimination?</a:t>
            </a:r>
          </a:p>
          <a:p>
            <a:pPr>
              <a:buFont typeface="Wingdings" panose="05000000000000000000" pitchFamily="2" charset="2"/>
              <a:buChar char="Ø"/>
            </a:pPr>
            <a:r>
              <a:rPr lang="en-US" sz="2400" dirty="0"/>
              <a:t>Are reasonable modifications appropriately made for people with disabilities?</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37</a:t>
            </a:fld>
            <a:endParaRPr lang="en-US"/>
          </a:p>
        </p:txBody>
      </p:sp>
    </p:spTree>
    <p:extLst>
      <p:ext uri="{BB962C8B-B14F-4D97-AF65-F5344CB8AC3E}">
        <p14:creationId xmlns:p14="http://schemas.microsoft.com/office/powerpoint/2010/main" val="842225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92294"/>
            <a:ext cx="6347713" cy="868680"/>
          </a:xfrm>
        </p:spPr>
        <p:txBody>
          <a:bodyPr/>
          <a:lstStyle/>
          <a:p>
            <a:r>
              <a:rPr lang="en-US" dirty="0"/>
              <a:t>Special Compliance Reviews</a:t>
            </a:r>
          </a:p>
        </p:txBody>
      </p:sp>
      <p:sp>
        <p:nvSpPr>
          <p:cNvPr id="3" name="Content Placeholder 2"/>
          <p:cNvSpPr>
            <a:spLocks noGrp="1"/>
          </p:cNvSpPr>
          <p:nvPr>
            <p:ph idx="1"/>
          </p:nvPr>
        </p:nvSpPr>
        <p:spPr>
          <a:xfrm>
            <a:off x="609599" y="1752600"/>
            <a:ext cx="6347714" cy="5497036"/>
          </a:xfrm>
        </p:spPr>
        <p:txBody>
          <a:bodyPr>
            <a:normAutofit fontScale="92500"/>
          </a:bodyPr>
          <a:lstStyle/>
          <a:p>
            <a:pPr>
              <a:buFont typeface="Wingdings" panose="05000000000000000000" pitchFamily="2" charset="2"/>
              <a:buChar char="Ø"/>
            </a:pPr>
            <a:r>
              <a:rPr lang="en-US" sz="2800" dirty="0"/>
              <a:t>May be scheduled or unscheduled</a:t>
            </a:r>
          </a:p>
          <a:p>
            <a:pPr>
              <a:buFont typeface="Wingdings" panose="05000000000000000000" pitchFamily="2" charset="2"/>
              <a:buChar char="Ø"/>
            </a:pPr>
            <a:r>
              <a:rPr lang="en-US" sz="2800" dirty="0"/>
              <a:t>To follow-up on previous findings of noncompliance</a:t>
            </a:r>
          </a:p>
          <a:p>
            <a:pPr>
              <a:buFont typeface="Wingdings" panose="05000000000000000000" pitchFamily="2" charset="2"/>
              <a:buChar char="Ø"/>
            </a:pPr>
            <a:r>
              <a:rPr lang="en-US" sz="2800" dirty="0"/>
              <a:t>To investigate reports of noncompliance by other agencies, media, or </a:t>
            </a:r>
            <a:r>
              <a:rPr lang="en-US" sz="2800" dirty="0" err="1"/>
              <a:t>grassroot</a:t>
            </a:r>
            <a:r>
              <a:rPr lang="en-US" sz="2800" dirty="0"/>
              <a:t> organizations</a:t>
            </a:r>
          </a:p>
          <a:p>
            <a:pPr>
              <a:buFont typeface="Wingdings" panose="05000000000000000000" pitchFamily="2" charset="2"/>
              <a:buChar char="Ø"/>
            </a:pPr>
            <a:r>
              <a:rPr lang="en-US" sz="2800" dirty="0"/>
              <a:t>May be specific to an incident or policy</a:t>
            </a:r>
          </a:p>
          <a:p>
            <a:pPr>
              <a:buFont typeface="Wingdings" panose="05000000000000000000" pitchFamily="2" charset="2"/>
              <a:buChar char="Ø"/>
            </a:pPr>
            <a:r>
              <a:rPr lang="en-US" sz="2800" dirty="0"/>
              <a:t>History of statistical underrepresentation of particular group(s)</a:t>
            </a:r>
          </a:p>
          <a:p>
            <a:pPr>
              <a:buFont typeface="Wingdings" panose="05000000000000000000" pitchFamily="2" charset="2"/>
              <a:buChar char="Ø"/>
            </a:pPr>
            <a:r>
              <a:rPr lang="en-US" sz="2800" dirty="0"/>
              <a:t>Pattern of complaints of discrimination</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38</a:t>
            </a:fld>
            <a:endParaRPr lang="en-US"/>
          </a:p>
        </p:txBody>
      </p:sp>
    </p:spTree>
    <p:extLst>
      <p:ext uri="{BB962C8B-B14F-4D97-AF65-F5344CB8AC3E}">
        <p14:creationId xmlns:p14="http://schemas.microsoft.com/office/powerpoint/2010/main" val="2546710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Resolution of Noncompliance</a:t>
            </a:r>
          </a:p>
        </p:txBody>
      </p:sp>
      <p:sp>
        <p:nvSpPr>
          <p:cNvPr id="3" name="Content Placeholder 2"/>
          <p:cNvSpPr>
            <a:spLocks noGrp="1"/>
          </p:cNvSpPr>
          <p:nvPr>
            <p:ph idx="1"/>
          </p:nvPr>
        </p:nvSpPr>
        <p:spPr>
          <a:xfrm>
            <a:off x="609599" y="1676400"/>
            <a:ext cx="6347714" cy="5573236"/>
          </a:xfrm>
        </p:spPr>
        <p:txBody>
          <a:bodyPr>
            <a:normAutofit/>
          </a:bodyPr>
          <a:lstStyle/>
          <a:p>
            <a:pPr>
              <a:buFont typeface="Wingdings" panose="05000000000000000000" pitchFamily="2" charset="2"/>
              <a:buChar char="Ø"/>
            </a:pPr>
            <a:r>
              <a:rPr lang="en-US" sz="2800" dirty="0"/>
              <a:t>A factual finding that any civil rights requirement, as provided by law, regulation, policy, instruction, or guidelines, is not being adhered to by a State agency, </a:t>
            </a:r>
            <a:r>
              <a:rPr lang="en-US" sz="2800" dirty="0" err="1"/>
              <a:t>subrecipient</a:t>
            </a:r>
            <a:r>
              <a:rPr lang="en-US" sz="2800" dirty="0"/>
              <a:t> agency, or a local site.</a:t>
            </a:r>
          </a:p>
          <a:p>
            <a:pPr>
              <a:buFont typeface="Wingdings" panose="05000000000000000000" pitchFamily="2" charset="2"/>
              <a:buChar char="Ø"/>
            </a:pPr>
            <a:r>
              <a:rPr lang="en-US" sz="2800" dirty="0"/>
              <a:t>Steps must be taken immediately to obtain voluntary compliance</a:t>
            </a:r>
          </a:p>
          <a:p>
            <a:pPr>
              <a:buFont typeface="Wingdings" panose="05000000000000000000" pitchFamily="2" charset="2"/>
              <a:buChar char="Ø"/>
            </a:pPr>
            <a:r>
              <a:rPr lang="en-US" sz="2800" dirty="0"/>
              <a:t>A finding’s effective date is the date of notice to the reviewed entity.</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39</a:t>
            </a:fld>
            <a:endParaRPr lang="en-US"/>
          </a:p>
        </p:txBody>
      </p:sp>
    </p:spTree>
    <p:extLst>
      <p:ext uri="{BB962C8B-B14F-4D97-AF65-F5344CB8AC3E}">
        <p14:creationId xmlns:p14="http://schemas.microsoft.com/office/powerpoint/2010/main" val="40469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990600" y="718029"/>
            <a:ext cx="7793037" cy="1685925"/>
          </a:xfrm>
          <a:noFill/>
        </p:spPr>
        <p:txBody>
          <a:bodyPr lIns="92075" tIns="46038" rIns="92075" bIns="46038" anchor="ctr"/>
          <a:lstStyle/>
          <a:p>
            <a:pPr eaLnBrk="1" hangingPunct="1"/>
            <a:r>
              <a:rPr lang="en-US" dirty="0"/>
              <a:t>What is Discrimination?</a:t>
            </a:r>
          </a:p>
        </p:txBody>
      </p:sp>
      <p:sp>
        <p:nvSpPr>
          <p:cNvPr id="5124" name="Rectangle 3"/>
          <p:cNvSpPr>
            <a:spLocks noGrp="1" noChangeArrowheads="1"/>
          </p:cNvSpPr>
          <p:nvPr>
            <p:ph idx="1"/>
          </p:nvPr>
        </p:nvSpPr>
        <p:spPr>
          <a:xfrm>
            <a:off x="685800" y="2011364"/>
            <a:ext cx="6400800" cy="4787900"/>
          </a:xfrm>
          <a:noFill/>
        </p:spPr>
        <p:txBody>
          <a:bodyPr lIns="92075" tIns="46038" rIns="92075" bIns="46038">
            <a:normAutofit/>
          </a:bodyPr>
          <a:lstStyle/>
          <a:p>
            <a:pPr eaLnBrk="1" hangingPunct="1">
              <a:buFont typeface="Wingdings" pitchFamily="2" charset="2"/>
              <a:buNone/>
            </a:pPr>
            <a:r>
              <a:rPr lang="en-US" sz="2800" dirty="0"/>
              <a:t>	</a:t>
            </a:r>
            <a:r>
              <a:rPr lang="en-US" sz="3600" dirty="0"/>
              <a:t>Discrimination is defined as the act of distinguishing one person or group of persons from others, either intentionally, by neglect, or by the effect of actions or lack of actions based on the protected classes.</a:t>
            </a:r>
          </a:p>
        </p:txBody>
      </p:sp>
      <p:sp>
        <p:nvSpPr>
          <p:cNvPr id="5122" name="Slide Number Placeholder 5"/>
          <p:cNvSpPr>
            <a:spLocks noGrp="1"/>
          </p:cNvSpPr>
          <p:nvPr>
            <p:ph type="sldNum" sz="quarter" idx="12"/>
          </p:nvPr>
        </p:nvSpPr>
        <p:spPr>
          <a:noFill/>
        </p:spPr>
        <p:txBody>
          <a:bodyPr/>
          <a:lstStyle/>
          <a:p>
            <a:fld id="{16E4C115-8F48-433E-AF17-787E250C5058}" type="slidenum">
              <a:rPr lang="en-US"/>
              <a:pPr/>
              <a:t>4</a:t>
            </a:fld>
            <a:endParaRPr lang="en-US"/>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872" y="1295400"/>
            <a:ext cx="6347713" cy="1584960"/>
          </a:xfrm>
        </p:spPr>
        <p:txBody>
          <a:bodyPr/>
          <a:lstStyle/>
          <a:p>
            <a:r>
              <a:rPr lang="en-US" dirty="0"/>
              <a:t>Conflict Resolution and Customer Service</a:t>
            </a:r>
          </a:p>
        </p:txBody>
      </p:sp>
      <p:sp>
        <p:nvSpPr>
          <p:cNvPr id="3" name="Content Placeholder 2"/>
          <p:cNvSpPr>
            <a:spLocks noGrp="1"/>
          </p:cNvSpPr>
          <p:nvPr>
            <p:ph idx="1"/>
          </p:nvPr>
        </p:nvSpPr>
        <p:spPr>
          <a:xfrm>
            <a:off x="838199" y="2592708"/>
            <a:ext cx="6119113" cy="4656928"/>
          </a:xfrm>
        </p:spPr>
        <p:txBody>
          <a:bodyPr>
            <a:normAutofit/>
          </a:bodyPr>
          <a:lstStyle/>
          <a:p>
            <a:pPr>
              <a:buFont typeface="Wingdings" panose="05000000000000000000" pitchFamily="2" charset="2"/>
              <a:buChar char="Ø"/>
            </a:pPr>
            <a:r>
              <a:rPr lang="en-US" sz="2800" dirty="0"/>
              <a:t>Conflict Resolution and Customer Service Techniques should be incorporated in each annual Civil Rights training for frontline staff to help ensure that any issues arise are resolved at the lowest level, as unresolved conflict may lead to a Civil Rights Complain.</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40</a:t>
            </a:fld>
            <a:endParaRPr lang="en-US"/>
          </a:p>
        </p:txBody>
      </p:sp>
    </p:spTree>
    <p:extLst>
      <p:ext uri="{BB962C8B-B14F-4D97-AF65-F5344CB8AC3E}">
        <p14:creationId xmlns:p14="http://schemas.microsoft.com/office/powerpoint/2010/main" val="15649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77" y="1008218"/>
            <a:ext cx="6347713" cy="1584960"/>
          </a:xfrm>
        </p:spPr>
        <p:txBody>
          <a:bodyPr/>
          <a:lstStyle/>
          <a:p>
            <a:r>
              <a:rPr lang="en-US" dirty="0"/>
              <a:t>Conflict Resolution and Customer Service continued</a:t>
            </a:r>
          </a:p>
        </p:txBody>
      </p:sp>
      <p:sp>
        <p:nvSpPr>
          <p:cNvPr id="3" name="Text Placeholder 2"/>
          <p:cNvSpPr>
            <a:spLocks noGrp="1"/>
          </p:cNvSpPr>
          <p:nvPr>
            <p:ph type="body" idx="1"/>
          </p:nvPr>
        </p:nvSpPr>
        <p:spPr/>
        <p:txBody>
          <a:bodyPr/>
          <a:lstStyle/>
          <a:p>
            <a:r>
              <a:rPr lang="en-US" dirty="0"/>
              <a:t>Conflict Resolution Techniques:</a:t>
            </a:r>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US" dirty="0"/>
              <a:t>Take a deep breath and calm down</a:t>
            </a:r>
          </a:p>
          <a:p>
            <a:pPr>
              <a:buFont typeface="Wingdings" panose="05000000000000000000" pitchFamily="2" charset="2"/>
              <a:buChar char="Ø"/>
            </a:pPr>
            <a:r>
              <a:rPr lang="en-US" dirty="0"/>
              <a:t>Be objective and view the situation in a neutral way</a:t>
            </a:r>
          </a:p>
          <a:p>
            <a:pPr>
              <a:buFont typeface="Wingdings" panose="05000000000000000000" pitchFamily="2" charset="2"/>
              <a:buChar char="Ø"/>
            </a:pPr>
            <a:r>
              <a:rPr lang="en-US" dirty="0"/>
              <a:t>Be mindful of nonverbal communication</a:t>
            </a:r>
          </a:p>
          <a:p>
            <a:pPr>
              <a:buFont typeface="Wingdings" panose="05000000000000000000" pitchFamily="2" charset="2"/>
              <a:buChar char="Ø"/>
            </a:pPr>
            <a:r>
              <a:rPr lang="en-US" dirty="0"/>
              <a:t>Avoid person attacks, insults, or defensiveness</a:t>
            </a:r>
          </a:p>
          <a:p>
            <a:pPr>
              <a:buFont typeface="Wingdings" panose="05000000000000000000" pitchFamily="2" charset="2"/>
              <a:buChar char="Ø"/>
            </a:pPr>
            <a:r>
              <a:rPr lang="en-US" dirty="0"/>
              <a:t>Show genuine care and concern for the customer</a:t>
            </a:r>
          </a:p>
        </p:txBody>
      </p:sp>
      <p:sp>
        <p:nvSpPr>
          <p:cNvPr id="5" name="Text Placeholder 4"/>
          <p:cNvSpPr>
            <a:spLocks noGrp="1"/>
          </p:cNvSpPr>
          <p:nvPr>
            <p:ph type="body" sz="quarter" idx="3"/>
          </p:nvPr>
        </p:nvSpPr>
        <p:spPr/>
        <p:txBody>
          <a:bodyPr/>
          <a:lstStyle/>
          <a:p>
            <a:r>
              <a:rPr lang="en-US" dirty="0"/>
              <a:t>Customer Service Techniques:</a:t>
            </a:r>
          </a:p>
        </p:txBody>
      </p:sp>
      <p:sp>
        <p:nvSpPr>
          <p:cNvPr id="6" name="Content Placeholder 5"/>
          <p:cNvSpPr>
            <a:spLocks noGrp="1"/>
          </p:cNvSpPr>
          <p:nvPr>
            <p:ph sz="quarter" idx="4"/>
          </p:nvPr>
        </p:nvSpPr>
        <p:spPr/>
        <p:txBody>
          <a:bodyPr>
            <a:normAutofit fontScale="92500" lnSpcReduction="10000"/>
          </a:bodyPr>
          <a:lstStyle/>
          <a:p>
            <a:pPr>
              <a:buFont typeface="Wingdings" panose="05000000000000000000" pitchFamily="2" charset="2"/>
              <a:buChar char="Ø"/>
            </a:pPr>
            <a:r>
              <a:rPr lang="en-US" dirty="0"/>
              <a:t>Use plain language to explain policies and procedures</a:t>
            </a:r>
          </a:p>
          <a:p>
            <a:r>
              <a:rPr lang="en-US" dirty="0"/>
              <a:t>Actively listen to the client</a:t>
            </a:r>
          </a:p>
          <a:p>
            <a:r>
              <a:rPr lang="en-US" dirty="0"/>
              <a:t>Be proactive and make the extra effort</a:t>
            </a:r>
          </a:p>
          <a:p>
            <a:r>
              <a:rPr lang="en-US" dirty="0"/>
              <a:t>Address the client by his/her name</a:t>
            </a:r>
          </a:p>
          <a:p>
            <a:r>
              <a:rPr lang="en-US" dirty="0"/>
              <a:t>Ask for required documentation in a courteous way, don’t rudely demand information</a:t>
            </a:r>
          </a:p>
        </p:txBody>
      </p:sp>
      <p:sp>
        <p:nvSpPr>
          <p:cNvPr id="7" name="Slide Number Placeholder 6"/>
          <p:cNvSpPr>
            <a:spLocks noGrp="1"/>
          </p:cNvSpPr>
          <p:nvPr>
            <p:ph type="sldNum" sz="quarter" idx="12"/>
          </p:nvPr>
        </p:nvSpPr>
        <p:spPr/>
        <p:txBody>
          <a:bodyPr/>
          <a:lstStyle/>
          <a:p>
            <a:pPr>
              <a:defRPr/>
            </a:pPr>
            <a:fld id="{75D4AAC5-ECD1-47BA-BFBD-68806C64C9F8}" type="slidenum">
              <a:rPr lang="en-US" smtClean="0"/>
              <a:pPr>
                <a:defRPr/>
              </a:pPr>
              <a:t>41</a:t>
            </a:fld>
            <a:endParaRPr lang="en-US"/>
          </a:p>
        </p:txBody>
      </p:sp>
    </p:spTree>
    <p:extLst>
      <p:ext uri="{BB962C8B-B14F-4D97-AF65-F5344CB8AC3E}">
        <p14:creationId xmlns:p14="http://schemas.microsoft.com/office/powerpoint/2010/main" val="884815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609600"/>
            <a:ext cx="6347713" cy="1584960"/>
          </a:xfrm>
        </p:spPr>
        <p:txBody>
          <a:bodyPr/>
          <a:lstStyle/>
          <a:p>
            <a:r>
              <a:rPr lang="en-US" dirty="0"/>
              <a:t>Voluntary Resolution Agreement</a:t>
            </a:r>
          </a:p>
        </p:txBody>
      </p:sp>
      <p:sp>
        <p:nvSpPr>
          <p:cNvPr id="3" name="Content Placeholder 2"/>
          <p:cNvSpPr>
            <a:spLocks noGrp="1"/>
          </p:cNvSpPr>
          <p:nvPr>
            <p:ph idx="1"/>
          </p:nvPr>
        </p:nvSpPr>
        <p:spPr>
          <a:xfrm>
            <a:off x="609599" y="1981200"/>
            <a:ext cx="6347714" cy="5268436"/>
          </a:xfrm>
        </p:spPr>
        <p:txBody>
          <a:bodyPr>
            <a:normAutofit/>
          </a:bodyPr>
          <a:lstStyle/>
          <a:p>
            <a:pPr>
              <a:buFont typeface="Wingdings" panose="05000000000000000000" pitchFamily="2" charset="2"/>
              <a:buChar char="Ø"/>
            </a:pPr>
            <a:r>
              <a:rPr lang="en-US" sz="2000" dirty="0"/>
              <a:t>A Voluntary Resolution Agreement (VRA) is an agreement that recipient(s) are willfully consenting to undertake remedial actions to address identified areas of noncompliance or in violation with applicable civil rights laws and/or regulations.</a:t>
            </a:r>
          </a:p>
          <a:p>
            <a:pPr>
              <a:buFont typeface="Wingdings" panose="05000000000000000000" pitchFamily="2" charset="2"/>
              <a:buChar char="Ø"/>
            </a:pPr>
            <a:r>
              <a:rPr lang="en-US" sz="2000" dirty="0"/>
              <a:t>The VRA may be between multiple parties such as the officials in authority to regulate civil rights laws (Food and Nutrition Service, Civil Rights Division, (FNS CRD)), recipient or sub-recipient (State agency or school), and program participant (Complainant).</a:t>
            </a:r>
          </a:p>
          <a:p>
            <a:pPr>
              <a:buFont typeface="Wingdings" panose="05000000000000000000" pitchFamily="2" charset="2"/>
              <a:buChar char="Ø"/>
            </a:pPr>
            <a:r>
              <a:rPr lang="en-US" sz="2000" dirty="0"/>
              <a:t>Voluntary Resolution Agreements may be used to closeout a Civil Rights Compliance Review at the discretion of FNS CRD in lieu of issuing a written Compliance Review report with findings.</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42</a:t>
            </a:fld>
            <a:endParaRPr lang="en-US"/>
          </a:p>
        </p:txBody>
      </p:sp>
    </p:spTree>
    <p:extLst>
      <p:ext uri="{BB962C8B-B14F-4D97-AF65-F5344CB8AC3E}">
        <p14:creationId xmlns:p14="http://schemas.microsoft.com/office/powerpoint/2010/main" val="2030227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050"/>
          <p:cNvSpPr>
            <a:spLocks noGrp="1" noChangeArrowheads="1"/>
          </p:cNvSpPr>
          <p:nvPr>
            <p:ph type="title"/>
          </p:nvPr>
        </p:nvSpPr>
        <p:spPr>
          <a:xfrm>
            <a:off x="461387" y="990600"/>
            <a:ext cx="5195888" cy="1103313"/>
          </a:xfrm>
        </p:spPr>
        <p:txBody>
          <a:bodyPr/>
          <a:lstStyle/>
          <a:p>
            <a:pPr eaLnBrk="1" hangingPunct="1"/>
            <a:r>
              <a:rPr lang="en-US" dirty="0"/>
              <a:t>Food For Thought</a:t>
            </a:r>
          </a:p>
        </p:txBody>
      </p:sp>
      <p:sp>
        <p:nvSpPr>
          <p:cNvPr id="26628" name="Rectangle 2051"/>
          <p:cNvSpPr>
            <a:spLocks noGrp="1" noChangeArrowheads="1"/>
          </p:cNvSpPr>
          <p:nvPr>
            <p:ph idx="1"/>
          </p:nvPr>
        </p:nvSpPr>
        <p:spPr>
          <a:xfrm>
            <a:off x="457200" y="1752599"/>
            <a:ext cx="6781800" cy="6477001"/>
          </a:xfrm>
        </p:spPr>
        <p:txBody>
          <a:bodyPr/>
          <a:lstStyle/>
          <a:p>
            <a:pPr marL="0" indent="0" eaLnBrk="1" hangingPunct="1">
              <a:lnSpc>
                <a:spcPct val="90000"/>
              </a:lnSpc>
              <a:spcBef>
                <a:spcPts val="0"/>
              </a:spcBef>
              <a:buFont typeface="Wingdings" pitchFamily="2" charset="2"/>
              <a:buNone/>
            </a:pPr>
            <a:r>
              <a:rPr lang="en-US" sz="2400" dirty="0">
                <a:solidFill>
                  <a:schemeClr val="tx2"/>
                </a:solidFill>
              </a:rPr>
              <a:t>Staff and volunteers involved in the distribution of TEFAP commodities should ask themselves the following:</a:t>
            </a:r>
          </a:p>
          <a:p>
            <a:pPr marL="447675" indent="-447675" eaLnBrk="1" hangingPunct="1">
              <a:lnSpc>
                <a:spcPct val="90000"/>
              </a:lnSpc>
              <a:buFont typeface="Wingdings" pitchFamily="2" charset="2"/>
              <a:buNone/>
            </a:pPr>
            <a:endParaRPr lang="en-US" sz="2400" dirty="0">
              <a:solidFill>
                <a:schemeClr val="tx2"/>
              </a:solidFill>
            </a:endParaRPr>
          </a:p>
          <a:p>
            <a:pPr eaLnBrk="1" hangingPunct="1">
              <a:lnSpc>
                <a:spcPct val="90000"/>
              </a:lnSpc>
              <a:buFont typeface="Wingdings" panose="05000000000000000000" pitchFamily="2" charset="2"/>
              <a:buChar char="Ø"/>
            </a:pPr>
            <a:r>
              <a:rPr lang="en-US" sz="2400" dirty="0"/>
              <a:t>Am I treating this person in the same manner I treat others?</a:t>
            </a:r>
            <a:br>
              <a:rPr lang="en-US" sz="2400" dirty="0"/>
            </a:br>
            <a:endParaRPr lang="en-US" sz="1200" dirty="0"/>
          </a:p>
          <a:p>
            <a:pPr eaLnBrk="1" hangingPunct="1">
              <a:lnSpc>
                <a:spcPct val="90000"/>
              </a:lnSpc>
              <a:buFont typeface="Wingdings" panose="05000000000000000000" pitchFamily="2" charset="2"/>
              <a:buChar char="Ø"/>
            </a:pPr>
            <a:r>
              <a:rPr lang="en-US" sz="2400" dirty="0"/>
              <a:t>Have I given this person the opportunity to clarify all relevant factors or inconsistencies?</a:t>
            </a:r>
            <a:br>
              <a:rPr lang="en-US" sz="2400" dirty="0"/>
            </a:br>
            <a:endParaRPr lang="en-US" sz="1200" dirty="0"/>
          </a:p>
          <a:p>
            <a:pPr eaLnBrk="1" hangingPunct="1">
              <a:lnSpc>
                <a:spcPct val="90000"/>
              </a:lnSpc>
              <a:buFont typeface="Wingdings" panose="05000000000000000000" pitchFamily="2" charset="2"/>
              <a:buChar char="Ø"/>
            </a:pPr>
            <a:r>
              <a:rPr lang="en-US" sz="2400" dirty="0"/>
              <a:t>Have I told this person exactly what information I need to make a determination on the application?</a:t>
            </a:r>
            <a:br>
              <a:rPr lang="en-US" sz="2400" dirty="0"/>
            </a:br>
            <a:endParaRPr lang="en-US" sz="1200" dirty="0"/>
          </a:p>
          <a:p>
            <a:pPr eaLnBrk="1" hangingPunct="1">
              <a:lnSpc>
                <a:spcPct val="90000"/>
              </a:lnSpc>
              <a:buFont typeface="Wingdings" panose="05000000000000000000" pitchFamily="2" charset="2"/>
              <a:buChar char="Ø"/>
            </a:pPr>
            <a:r>
              <a:rPr lang="en-US" sz="2400" dirty="0"/>
              <a:t>Have I provided the person with the information he or she needs to make necessary decisions?</a:t>
            </a:r>
          </a:p>
        </p:txBody>
      </p:sp>
      <p:sp>
        <p:nvSpPr>
          <p:cNvPr id="26626" name="Slide Number Placeholder 5"/>
          <p:cNvSpPr>
            <a:spLocks noGrp="1"/>
          </p:cNvSpPr>
          <p:nvPr>
            <p:ph type="sldNum" sz="quarter" idx="12"/>
          </p:nvPr>
        </p:nvSpPr>
        <p:spPr>
          <a:noFill/>
        </p:spPr>
        <p:txBody>
          <a:bodyPr/>
          <a:lstStyle/>
          <a:p>
            <a:fld id="{6E323A92-818D-44EC-B875-D9964450200C}" type="slidenum">
              <a:rPr lang="en-US" smtClean="0"/>
              <a:pPr/>
              <a:t>43</a:t>
            </a:fld>
            <a:endParaRPr lang="en-US"/>
          </a:p>
        </p:txBody>
      </p:sp>
      <p:pic>
        <p:nvPicPr>
          <p:cNvPr id="26629" name="Picture 2052" descr="MCj04061120000[1]"/>
          <p:cNvPicPr>
            <a:picLocks noChangeAspect="1" noChangeArrowheads="1"/>
          </p:cNvPicPr>
          <p:nvPr/>
        </p:nvPicPr>
        <p:blipFill>
          <a:blip r:embed="rId3" cstate="print"/>
          <a:srcRect/>
          <a:stretch>
            <a:fillRect/>
          </a:stretch>
        </p:blipFill>
        <p:spPr bwMode="auto">
          <a:xfrm>
            <a:off x="6957314" y="300832"/>
            <a:ext cx="1841500" cy="1684338"/>
          </a:xfrm>
          <a:prstGeom prst="rect">
            <a:avLst/>
          </a:prstGeom>
          <a:noFill/>
          <a:ln w="9525">
            <a:noFill/>
            <a:miter lim="800000"/>
            <a:headEnd/>
            <a:tailEnd/>
          </a:ln>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Thank You For Being Amazing Partners and Advocates!</a:t>
            </a:r>
          </a:p>
        </p:txBody>
      </p:sp>
      <p:sp>
        <p:nvSpPr>
          <p:cNvPr id="8" name="Text Placeholder 7"/>
          <p:cNvSpPr>
            <a:spLocks noGrp="1"/>
          </p:cNvSpPr>
          <p:nvPr>
            <p:ph type="body" idx="1"/>
          </p:nvPr>
        </p:nvSpPr>
        <p:spPr>
          <a:xfrm>
            <a:off x="609600" y="3810000"/>
            <a:ext cx="6347714" cy="2830034"/>
          </a:xfrm>
        </p:spPr>
        <p:txBody>
          <a:bodyPr>
            <a:normAutofit/>
          </a:bodyPr>
          <a:lstStyle/>
          <a:p>
            <a:pPr algn="ctr"/>
            <a:r>
              <a:rPr lang="en-US" sz="4400" dirty="0">
                <a:solidFill>
                  <a:schemeClr val="accent1"/>
                </a:solidFill>
              </a:rPr>
              <a:t>We Would Be Nothing Without You!</a:t>
            </a:r>
          </a:p>
        </p:txBody>
      </p:sp>
      <p:sp>
        <p:nvSpPr>
          <p:cNvPr id="4" name="Slide Number Placeholder 3"/>
          <p:cNvSpPr>
            <a:spLocks noGrp="1"/>
          </p:cNvSpPr>
          <p:nvPr>
            <p:ph type="sldNum" sz="quarter" idx="12"/>
          </p:nvPr>
        </p:nvSpPr>
        <p:spPr/>
        <p:txBody>
          <a:bodyPr/>
          <a:lstStyle/>
          <a:p>
            <a:pPr>
              <a:defRPr/>
            </a:pPr>
            <a:fld id="{25063142-6B1D-4F0B-8E12-3950D0B48F43}" type="slidenum">
              <a:rPr lang="en-US" smtClean="0"/>
              <a:pPr>
                <a:defRPr/>
              </a:pPr>
              <a:t>44</a:t>
            </a:fld>
            <a:endParaRPr lang="en-US" dirty="0"/>
          </a:p>
        </p:txBody>
      </p:sp>
    </p:spTree>
    <p:extLst>
      <p:ext uri="{BB962C8B-B14F-4D97-AF65-F5344CB8AC3E}">
        <p14:creationId xmlns:p14="http://schemas.microsoft.com/office/powerpoint/2010/main" val="3100160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09598" y="1600200"/>
            <a:ext cx="7620002" cy="5649436"/>
          </a:xfrm>
        </p:spPr>
        <p:txBody>
          <a:bodyPr>
            <a:normAutofit/>
          </a:bodyPr>
          <a:lstStyle/>
          <a:p>
            <a:pPr>
              <a:buFont typeface="Wingdings" panose="05000000000000000000" pitchFamily="2" charset="2"/>
              <a:buChar char="v"/>
            </a:pPr>
            <a:endParaRPr lang="en-US" sz="2400" dirty="0"/>
          </a:p>
          <a:p>
            <a:pPr>
              <a:buFont typeface="Wingdings" panose="05000000000000000000" pitchFamily="2" charset="2"/>
              <a:buChar char="v"/>
            </a:pPr>
            <a:r>
              <a:rPr lang="en-US" sz="2400" dirty="0"/>
              <a:t>Ozarks Food Harvest 	</a:t>
            </a:r>
          </a:p>
          <a:p>
            <a:pPr>
              <a:buFont typeface="Wingdings" panose="05000000000000000000" pitchFamily="2" charset="2"/>
              <a:buChar char="Ø"/>
            </a:pPr>
            <a:r>
              <a:rPr lang="en-US" sz="2400" dirty="0"/>
              <a:t>Terra Baum, Agency Compliance and Capacity Manager</a:t>
            </a:r>
          </a:p>
          <a:p>
            <a:pPr lvl="1">
              <a:buFont typeface="Wingdings" panose="05000000000000000000" pitchFamily="2" charset="2"/>
              <a:buChar char="Ø"/>
            </a:pPr>
            <a:r>
              <a:rPr lang="en-US" sz="2200" dirty="0"/>
              <a:t>Number: 417-865-3411, </a:t>
            </a:r>
            <a:r>
              <a:rPr lang="en-US" sz="2200" dirty="0" err="1"/>
              <a:t>ext</a:t>
            </a:r>
            <a:r>
              <a:rPr lang="en-US" sz="2200" dirty="0"/>
              <a:t>: 125</a:t>
            </a:r>
          </a:p>
          <a:p>
            <a:pPr lvl="1">
              <a:buFont typeface="Wingdings" panose="05000000000000000000" pitchFamily="2" charset="2"/>
              <a:buChar char="Ø"/>
            </a:pPr>
            <a:r>
              <a:rPr lang="en-US" sz="2200" dirty="0"/>
              <a:t>Email: tbaum@ozarksfoodharvest.org</a:t>
            </a:r>
          </a:p>
          <a:p>
            <a:pPr>
              <a:buFont typeface="Wingdings" panose="05000000000000000000" pitchFamily="2" charset="2"/>
              <a:buChar char="Ø"/>
            </a:pPr>
            <a:r>
              <a:rPr lang="en-US" sz="2400" dirty="0"/>
              <a:t>Sarah Waterman, Agency Outreach Coordinator</a:t>
            </a:r>
          </a:p>
          <a:p>
            <a:pPr lvl="1">
              <a:buFont typeface="Wingdings" panose="05000000000000000000" pitchFamily="2" charset="2"/>
              <a:buChar char="Ø"/>
            </a:pPr>
            <a:r>
              <a:rPr lang="en-US" sz="2200" dirty="0"/>
              <a:t>Number: 417-865-3411, </a:t>
            </a:r>
            <a:r>
              <a:rPr lang="en-US" sz="2200" dirty="0" err="1"/>
              <a:t>ext</a:t>
            </a:r>
            <a:r>
              <a:rPr lang="en-US" sz="2200" dirty="0"/>
              <a:t>: 135</a:t>
            </a:r>
          </a:p>
          <a:p>
            <a:pPr lvl="1">
              <a:buFont typeface="Wingdings" panose="05000000000000000000" pitchFamily="2" charset="2"/>
              <a:buChar char="Ø"/>
            </a:pPr>
            <a:r>
              <a:rPr lang="en-US" sz="2200" dirty="0"/>
              <a:t>Email: swaterman@ozarksfoodharvest.org</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45</a:t>
            </a:fld>
            <a:endParaRPr lang="en-US"/>
          </a:p>
        </p:txBody>
      </p:sp>
    </p:spTree>
    <p:extLst>
      <p:ext uri="{BB962C8B-B14F-4D97-AF65-F5344CB8AC3E}">
        <p14:creationId xmlns:p14="http://schemas.microsoft.com/office/powerpoint/2010/main" val="405544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dirty="0"/>
              <a:t>Protected Classes in TEFAP</a:t>
            </a:r>
          </a:p>
        </p:txBody>
      </p:sp>
      <p:sp>
        <p:nvSpPr>
          <p:cNvPr id="6148" name="Rectangle 3"/>
          <p:cNvSpPr>
            <a:spLocks noGrp="1" noChangeArrowheads="1"/>
          </p:cNvSpPr>
          <p:nvPr>
            <p:ph idx="1"/>
          </p:nvPr>
        </p:nvSpPr>
        <p:spPr>
          <a:xfrm>
            <a:off x="685800" y="1524000"/>
            <a:ext cx="7086600" cy="6523038"/>
          </a:xfrm>
        </p:spPr>
        <p:txBody>
          <a:bodyPr>
            <a:normAutofit/>
          </a:bodyPr>
          <a:lstStyle/>
          <a:p>
            <a:pPr eaLnBrk="1" hangingPunct="1">
              <a:buNone/>
            </a:pPr>
            <a:r>
              <a:rPr lang="en-US" sz="2600" dirty="0"/>
              <a:t>The following are protected classes: </a:t>
            </a:r>
          </a:p>
          <a:p>
            <a:pPr eaLnBrk="1" hangingPunct="1">
              <a:buFont typeface="Wingdings" panose="05000000000000000000" pitchFamily="2" charset="2"/>
              <a:buChar char="Ø"/>
            </a:pPr>
            <a:r>
              <a:rPr lang="en-US" sz="2600" dirty="0"/>
              <a:t>Race </a:t>
            </a:r>
          </a:p>
          <a:p>
            <a:pPr eaLnBrk="1" hangingPunct="1">
              <a:buFont typeface="Wingdings" panose="05000000000000000000" pitchFamily="2" charset="2"/>
              <a:buChar char="Ø"/>
            </a:pPr>
            <a:r>
              <a:rPr lang="en-US" sz="2600" dirty="0"/>
              <a:t>Color </a:t>
            </a:r>
          </a:p>
          <a:p>
            <a:pPr eaLnBrk="1" hangingPunct="1">
              <a:buFont typeface="Wingdings" panose="05000000000000000000" pitchFamily="2" charset="2"/>
              <a:buChar char="Ø"/>
            </a:pPr>
            <a:r>
              <a:rPr lang="en-US" sz="2600" dirty="0"/>
              <a:t>National Origin </a:t>
            </a:r>
          </a:p>
          <a:p>
            <a:pPr eaLnBrk="1" hangingPunct="1">
              <a:buFont typeface="Wingdings" panose="05000000000000000000" pitchFamily="2" charset="2"/>
              <a:buChar char="Ø"/>
            </a:pPr>
            <a:r>
              <a:rPr lang="en-US" sz="2600" dirty="0"/>
              <a:t>Sex </a:t>
            </a:r>
          </a:p>
          <a:p>
            <a:pPr eaLnBrk="1" hangingPunct="1">
              <a:buFont typeface="Wingdings" panose="05000000000000000000" pitchFamily="2" charset="2"/>
              <a:buChar char="Ø"/>
            </a:pPr>
            <a:r>
              <a:rPr lang="en-US" sz="2600" dirty="0"/>
              <a:t>Disability</a:t>
            </a:r>
          </a:p>
          <a:p>
            <a:pPr eaLnBrk="1" hangingPunct="1">
              <a:buFont typeface="Wingdings" panose="05000000000000000000" pitchFamily="2" charset="2"/>
              <a:buChar char="Ø"/>
            </a:pPr>
            <a:r>
              <a:rPr lang="en-US" sz="2600" dirty="0"/>
              <a:t>Age</a:t>
            </a:r>
          </a:p>
          <a:p>
            <a:pPr eaLnBrk="1" hangingPunct="1">
              <a:buFont typeface="Wingdings" panose="05000000000000000000" pitchFamily="2" charset="2"/>
              <a:buChar char="Ø"/>
            </a:pPr>
            <a:r>
              <a:rPr lang="en-US" sz="2600" dirty="0"/>
              <a:t>Reprisal or Retaliation for prior civil rights activity in any program or activity conducted or funded by USDA</a:t>
            </a:r>
          </a:p>
          <a:p>
            <a:pPr marL="963613" indent="-963613" eaLnBrk="1" hangingPunct="1">
              <a:buNone/>
            </a:pPr>
            <a:r>
              <a:rPr lang="en-US" sz="2400" b="1" dirty="0"/>
              <a:t>Note:  </a:t>
            </a:r>
            <a:r>
              <a:rPr lang="en-US" sz="2400" dirty="0"/>
              <a:t>Religious Creed is not a protected class for    TEFAP.</a:t>
            </a:r>
          </a:p>
        </p:txBody>
      </p:sp>
      <p:sp>
        <p:nvSpPr>
          <p:cNvPr id="6146" name="Slide Number Placeholder 5"/>
          <p:cNvSpPr>
            <a:spLocks noGrp="1"/>
          </p:cNvSpPr>
          <p:nvPr>
            <p:ph type="sldNum" sz="quarter" idx="12"/>
          </p:nvPr>
        </p:nvSpPr>
        <p:spPr>
          <a:noFill/>
        </p:spPr>
        <p:txBody>
          <a:bodyPr/>
          <a:lstStyle/>
          <a:p>
            <a:fld id="{4C37D7F0-076E-4161-8ED8-8BE7313F3600}" type="slidenum">
              <a:rPr lang="en-US"/>
              <a:pPr/>
              <a:t>5</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828152" y="762000"/>
            <a:ext cx="6347713" cy="1584960"/>
          </a:xfrm>
        </p:spPr>
        <p:txBody>
          <a:bodyPr/>
          <a:lstStyle/>
          <a:p>
            <a:pPr eaLnBrk="1" hangingPunct="1"/>
            <a:r>
              <a:rPr lang="en-US" dirty="0"/>
              <a:t>What are Civil Rights?</a:t>
            </a:r>
          </a:p>
        </p:txBody>
      </p:sp>
      <p:sp>
        <p:nvSpPr>
          <p:cNvPr id="7172" name="Rectangle 3"/>
          <p:cNvSpPr>
            <a:spLocks noGrp="1" noChangeArrowheads="1"/>
          </p:cNvSpPr>
          <p:nvPr>
            <p:ph idx="1"/>
          </p:nvPr>
        </p:nvSpPr>
        <p:spPr>
          <a:xfrm>
            <a:off x="838200" y="1600200"/>
            <a:ext cx="7467600" cy="5656263"/>
          </a:xfrm>
        </p:spPr>
        <p:txBody>
          <a:bodyPr>
            <a:normAutofit/>
          </a:bodyPr>
          <a:lstStyle/>
          <a:p>
            <a:pPr eaLnBrk="1" hangingPunct="1">
              <a:buFont typeface="Wingdings" pitchFamily="2" charset="2"/>
              <a:buNone/>
            </a:pPr>
            <a:r>
              <a:rPr lang="en-US" sz="2800" dirty="0"/>
              <a:t>The nonpolitical rights of a citizen; the </a:t>
            </a:r>
          </a:p>
          <a:p>
            <a:pPr eaLnBrk="1" hangingPunct="1">
              <a:buFont typeface="Wingdings" pitchFamily="2" charset="2"/>
              <a:buNone/>
            </a:pPr>
            <a:r>
              <a:rPr lang="en-US" sz="2800" dirty="0"/>
              <a:t>rights of personal liberty guaranteed to</a:t>
            </a:r>
          </a:p>
          <a:p>
            <a:pPr eaLnBrk="1" hangingPunct="1">
              <a:buFont typeface="Wingdings" pitchFamily="2" charset="2"/>
              <a:buNone/>
            </a:pPr>
            <a:r>
              <a:rPr lang="en-US" sz="2800" dirty="0"/>
              <a:t>U.S. citizens by the 13</a:t>
            </a:r>
            <a:r>
              <a:rPr lang="en-US" sz="2800" baseline="30000" dirty="0"/>
              <a:t>th</a:t>
            </a:r>
            <a:r>
              <a:rPr lang="en-US" sz="2800" dirty="0"/>
              <a:t> and 14</a:t>
            </a:r>
            <a:r>
              <a:rPr lang="en-US" sz="2800" baseline="30000" dirty="0"/>
              <a:t>th</a:t>
            </a:r>
          </a:p>
          <a:p>
            <a:pPr eaLnBrk="1" hangingPunct="1">
              <a:buFont typeface="Wingdings" pitchFamily="2" charset="2"/>
              <a:buNone/>
            </a:pPr>
            <a:r>
              <a:rPr lang="en-US" sz="2800" dirty="0"/>
              <a:t>amendments to the U.S. Constitution</a:t>
            </a:r>
          </a:p>
          <a:p>
            <a:pPr eaLnBrk="1" hangingPunct="1">
              <a:buFont typeface="Wingdings" pitchFamily="2" charset="2"/>
              <a:buNone/>
            </a:pPr>
            <a:r>
              <a:rPr lang="en-US" sz="2800" dirty="0"/>
              <a:t>and by acts of Congress. </a:t>
            </a:r>
          </a:p>
        </p:txBody>
      </p:sp>
      <p:sp>
        <p:nvSpPr>
          <p:cNvPr id="7170" name="Slide Number Placeholder 5"/>
          <p:cNvSpPr>
            <a:spLocks noGrp="1"/>
          </p:cNvSpPr>
          <p:nvPr>
            <p:ph type="sldNum" sz="quarter" idx="12"/>
          </p:nvPr>
        </p:nvSpPr>
        <p:spPr>
          <a:noFill/>
        </p:spPr>
        <p:txBody>
          <a:bodyPr/>
          <a:lstStyle/>
          <a:p>
            <a:fld id="{2D4D8242-0063-4DEA-9645-1C604645FD4A}" type="slidenum">
              <a:rPr lang="en-US"/>
              <a:pPr/>
              <a:t>6</a:t>
            </a:fld>
            <a:endParaRPr lang="en-US"/>
          </a:p>
        </p:txBody>
      </p:sp>
      <p:pic>
        <p:nvPicPr>
          <p:cNvPr id="2" name="Picture 1"/>
          <p:cNvPicPr>
            <a:picLocks noChangeAspect="1"/>
          </p:cNvPicPr>
          <p:nvPr/>
        </p:nvPicPr>
        <p:blipFill>
          <a:blip r:embed="rId3"/>
          <a:stretch>
            <a:fillRect/>
          </a:stretch>
        </p:blipFill>
        <p:spPr>
          <a:xfrm>
            <a:off x="2332914" y="5328588"/>
            <a:ext cx="2901084" cy="19278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533400" y="762000"/>
            <a:ext cx="6347713" cy="1584960"/>
          </a:xfrm>
          <a:noFill/>
        </p:spPr>
        <p:txBody>
          <a:bodyPr lIns="92075" tIns="46038" rIns="92075" bIns="46038" anchor="ctr"/>
          <a:lstStyle/>
          <a:p>
            <a:pPr eaLnBrk="1" hangingPunct="1"/>
            <a:r>
              <a:rPr lang="en-US" dirty="0"/>
              <a:t>Civil Rights Legal Authorities </a:t>
            </a:r>
          </a:p>
        </p:txBody>
      </p:sp>
      <p:sp>
        <p:nvSpPr>
          <p:cNvPr id="8196" name="Rectangle 3"/>
          <p:cNvSpPr>
            <a:spLocks noGrp="1" noChangeArrowheads="1"/>
          </p:cNvSpPr>
          <p:nvPr>
            <p:ph idx="1"/>
          </p:nvPr>
        </p:nvSpPr>
        <p:spPr>
          <a:xfrm>
            <a:off x="533400" y="1905001"/>
            <a:ext cx="7010400" cy="5638800"/>
          </a:xfrm>
          <a:noFill/>
        </p:spPr>
        <p:txBody>
          <a:bodyPr lIns="92075" tIns="46038" rIns="92075" bIns="46038">
            <a:normAutofit/>
          </a:bodyPr>
          <a:lstStyle/>
          <a:p>
            <a:pPr eaLnBrk="1" hangingPunct="1">
              <a:lnSpc>
                <a:spcPct val="110000"/>
              </a:lnSpc>
              <a:buFont typeface="Wingdings" panose="05000000000000000000" pitchFamily="2" charset="2"/>
              <a:buChar char="Ø"/>
            </a:pPr>
            <a:r>
              <a:rPr lang="en-US" sz="2400" dirty="0"/>
              <a:t>Title VI of the Civil Rights Act of 1964 – Covers Race, Color &amp; National Origin</a:t>
            </a:r>
          </a:p>
          <a:p>
            <a:pPr eaLnBrk="1" hangingPunct="1">
              <a:lnSpc>
                <a:spcPct val="110000"/>
              </a:lnSpc>
              <a:buFont typeface="Wingdings" panose="05000000000000000000" pitchFamily="2" charset="2"/>
              <a:buChar char="Ø"/>
            </a:pPr>
            <a:r>
              <a:rPr lang="en-US" sz="2400" dirty="0"/>
              <a:t>Civil Rights Restoration Act of 1987 – Clarifies the scope of the Civil Rights Act of 1964</a:t>
            </a:r>
          </a:p>
          <a:p>
            <a:pPr eaLnBrk="1" hangingPunct="1">
              <a:lnSpc>
                <a:spcPct val="110000"/>
              </a:lnSpc>
              <a:buFont typeface="Wingdings" panose="05000000000000000000" pitchFamily="2" charset="2"/>
              <a:buChar char="Ø"/>
            </a:pPr>
            <a:r>
              <a:rPr lang="en-US" sz="2400" dirty="0"/>
              <a:t>Section 504 of Rehabilitation Act of 1973; Americans w/Disabilities Act of 1990; and the Americans with Disabilities Act Amendments Act of 2008 – Disability</a:t>
            </a:r>
          </a:p>
          <a:p>
            <a:pPr eaLnBrk="1" hangingPunct="1">
              <a:lnSpc>
                <a:spcPct val="110000"/>
              </a:lnSpc>
              <a:buFont typeface="Wingdings" panose="05000000000000000000" pitchFamily="2" charset="2"/>
              <a:buChar char="Ø"/>
            </a:pPr>
            <a:r>
              <a:rPr lang="en-US" sz="2400" dirty="0"/>
              <a:t>Title IX of the Education Amendments of 1972 - Sex</a:t>
            </a:r>
          </a:p>
          <a:p>
            <a:pPr eaLnBrk="1" hangingPunct="1">
              <a:lnSpc>
                <a:spcPct val="110000"/>
              </a:lnSpc>
              <a:buFont typeface="Wingdings" panose="05000000000000000000" pitchFamily="2" charset="2"/>
              <a:buChar char="Ø"/>
            </a:pPr>
            <a:r>
              <a:rPr lang="en-US" sz="2400" dirty="0"/>
              <a:t>Age Discrimination Act of 1975 – Age</a:t>
            </a:r>
          </a:p>
          <a:p>
            <a:pPr marL="0" indent="0" eaLnBrk="1" hangingPunct="1">
              <a:lnSpc>
                <a:spcPct val="110000"/>
              </a:lnSpc>
              <a:buNone/>
            </a:pPr>
            <a:endParaRPr lang="en-US" sz="2400" dirty="0"/>
          </a:p>
        </p:txBody>
      </p:sp>
      <p:sp>
        <p:nvSpPr>
          <p:cNvPr id="8194" name="Slide Number Placeholder 5"/>
          <p:cNvSpPr>
            <a:spLocks noGrp="1"/>
          </p:cNvSpPr>
          <p:nvPr>
            <p:ph type="sldNum" sz="quarter" idx="12"/>
          </p:nvPr>
        </p:nvSpPr>
        <p:spPr>
          <a:noFill/>
        </p:spPr>
        <p:txBody>
          <a:bodyPr/>
          <a:lstStyle/>
          <a:p>
            <a:fld id="{E9CF6F02-497A-4155-80ED-A1DDCA8D4D20}" type="slidenum">
              <a:rPr lang="en-US"/>
              <a:pPr/>
              <a:t>7</a:t>
            </a:fld>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1520"/>
            <a:ext cx="6347713" cy="1584960"/>
          </a:xfrm>
        </p:spPr>
        <p:txBody>
          <a:bodyPr/>
          <a:lstStyle/>
          <a:p>
            <a:r>
              <a:rPr lang="en-US" dirty="0"/>
              <a:t>Civil Rights Legal Authorities </a:t>
            </a:r>
          </a:p>
        </p:txBody>
      </p:sp>
      <p:sp>
        <p:nvSpPr>
          <p:cNvPr id="3" name="Content Placeholder 2"/>
          <p:cNvSpPr>
            <a:spLocks noGrp="1"/>
          </p:cNvSpPr>
          <p:nvPr>
            <p:ph idx="1"/>
          </p:nvPr>
        </p:nvSpPr>
        <p:spPr>
          <a:xfrm>
            <a:off x="533400" y="1524000"/>
            <a:ext cx="7086600" cy="6248400"/>
          </a:xfrm>
        </p:spPr>
        <p:txBody>
          <a:bodyPr>
            <a:normAutofit fontScale="92500"/>
          </a:bodyPr>
          <a:lstStyle/>
          <a:p>
            <a:pPr marL="0" indent="0">
              <a:buNone/>
            </a:pPr>
            <a:r>
              <a:rPr lang="en-US" sz="2000" u="sng" dirty="0"/>
              <a:t>7 CFR Parts 15, 15a, 15b, 15c</a:t>
            </a:r>
          </a:p>
          <a:p>
            <a:pPr>
              <a:buFont typeface="Wingdings" panose="05000000000000000000" pitchFamily="2" charset="2"/>
              <a:buChar char="Ø"/>
            </a:pPr>
            <a:r>
              <a:rPr lang="en-US" sz="2000" dirty="0"/>
              <a:t>USDA’s implementing regulations for nondiscrimination in Federally assisted programs.  Gives USDA agencies authority to develop Civil Rights requirements</a:t>
            </a:r>
          </a:p>
          <a:p>
            <a:pPr>
              <a:buFont typeface="Wingdings" panose="05000000000000000000" pitchFamily="2" charset="2"/>
              <a:buChar char="§"/>
            </a:pPr>
            <a:endParaRPr lang="en-US" sz="2000" dirty="0"/>
          </a:p>
          <a:p>
            <a:pPr marL="0" indent="0">
              <a:buNone/>
            </a:pPr>
            <a:r>
              <a:rPr lang="en-US" sz="2000" u="sng" dirty="0"/>
              <a:t>7 CFR Part 16, “Equal Opportunity for Religious Organizations”</a:t>
            </a:r>
          </a:p>
          <a:p>
            <a:pPr>
              <a:buFont typeface="Wingdings" panose="05000000000000000000" pitchFamily="2" charset="2"/>
              <a:buChar char="Ø"/>
            </a:pPr>
            <a:r>
              <a:rPr lang="en-US" sz="2000" dirty="0"/>
              <a:t>Gives equal footing to religiously affiliated organizations</a:t>
            </a:r>
          </a:p>
          <a:p>
            <a:pPr>
              <a:buFont typeface="Wingdings" panose="05000000000000000000" pitchFamily="2" charset="2"/>
              <a:buChar char="§"/>
            </a:pPr>
            <a:endParaRPr lang="en-US" sz="2000" dirty="0"/>
          </a:p>
          <a:p>
            <a:pPr marL="0" indent="0">
              <a:buNone/>
            </a:pPr>
            <a:r>
              <a:rPr lang="en-US" sz="2000" u="sng" dirty="0"/>
              <a:t>Food and Nutrition Act of 2008</a:t>
            </a:r>
            <a:r>
              <a:rPr lang="en-US" sz="2000" dirty="0"/>
              <a:t>, as amended</a:t>
            </a:r>
          </a:p>
          <a:p>
            <a:pPr>
              <a:buFont typeface="Wingdings" panose="05000000000000000000" pitchFamily="2" charset="2"/>
              <a:buChar char="Ø"/>
            </a:pPr>
            <a:r>
              <a:rPr lang="en-US" sz="2000" dirty="0"/>
              <a:t>Prohibits discrimination on the basis of race, color, sex, age, national origin, religion, political beliefs or disability</a:t>
            </a:r>
          </a:p>
          <a:p>
            <a:pPr>
              <a:buFont typeface="Wingdings" panose="05000000000000000000" pitchFamily="2" charset="2"/>
              <a:buChar char="§"/>
            </a:pPr>
            <a:endParaRPr lang="en-US" sz="2000" dirty="0"/>
          </a:p>
          <a:p>
            <a:pPr marL="0" indent="0">
              <a:buNone/>
            </a:pPr>
            <a:r>
              <a:rPr lang="en-US" sz="2000" u="sng" dirty="0"/>
              <a:t>The Personal Responsibility and Work Opportunity Reconciliation Act of 1996</a:t>
            </a:r>
          </a:p>
          <a:p>
            <a:pPr>
              <a:buFont typeface="Wingdings" panose="05000000000000000000" pitchFamily="2" charset="2"/>
              <a:buChar char="Ø"/>
            </a:pPr>
            <a:r>
              <a:rPr lang="en-US" sz="2000" dirty="0"/>
              <a:t>Enforces Title VI of the Civil Rights Act of 1964 and related statutes in block grant type programs.</a:t>
            </a:r>
          </a:p>
          <a:p>
            <a:pPr>
              <a:buFont typeface="Wingdings" panose="05000000000000000000" pitchFamily="2" charset="2"/>
              <a:buChar char="§"/>
            </a:pPr>
            <a:endParaRPr lang="en-US" sz="2000" dirty="0"/>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8</a:t>
            </a:fld>
            <a:endParaRPr lang="en-US"/>
          </a:p>
        </p:txBody>
      </p:sp>
    </p:spTree>
    <p:extLst>
      <p:ext uri="{BB962C8B-B14F-4D97-AF65-F5344CB8AC3E}">
        <p14:creationId xmlns:p14="http://schemas.microsoft.com/office/powerpoint/2010/main" val="285456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 Legal Authorities </a:t>
            </a:r>
          </a:p>
        </p:txBody>
      </p:sp>
      <p:sp>
        <p:nvSpPr>
          <p:cNvPr id="3" name="Content Placeholder 2"/>
          <p:cNvSpPr>
            <a:spLocks noGrp="1"/>
          </p:cNvSpPr>
          <p:nvPr>
            <p:ph idx="1"/>
          </p:nvPr>
        </p:nvSpPr>
        <p:spPr>
          <a:xfrm>
            <a:off x="685800" y="1447800"/>
            <a:ext cx="6858000" cy="6324600"/>
          </a:xfrm>
        </p:spPr>
        <p:txBody>
          <a:bodyPr/>
          <a:lstStyle/>
          <a:p>
            <a:pPr marL="0" indent="0">
              <a:buNone/>
            </a:pPr>
            <a:r>
              <a:rPr lang="en-US" sz="2000" u="sng" dirty="0"/>
              <a:t>28 CFR Part 35</a:t>
            </a:r>
          </a:p>
          <a:p>
            <a:pPr>
              <a:buFont typeface="Wingdings" panose="05000000000000000000" pitchFamily="2" charset="2"/>
              <a:buChar char="Ø"/>
            </a:pPr>
            <a:r>
              <a:rPr lang="en-US" sz="2000" dirty="0"/>
              <a:t>Covers nondiscrimination on the basis of disability in State/local government services (public entities)</a:t>
            </a:r>
          </a:p>
          <a:p>
            <a:pPr marL="0" indent="0">
              <a:buNone/>
            </a:pPr>
            <a:r>
              <a:rPr lang="en-US" sz="2000" u="sng" dirty="0"/>
              <a:t>28 CFR Part 36</a:t>
            </a:r>
          </a:p>
          <a:p>
            <a:pPr>
              <a:buFont typeface="Wingdings" panose="05000000000000000000" pitchFamily="2" charset="2"/>
              <a:buChar char="Ø"/>
            </a:pPr>
            <a:r>
              <a:rPr lang="en-US" sz="2000" dirty="0"/>
              <a:t>Covers nondiscrimination on the basis of disability by public accommodations</a:t>
            </a:r>
          </a:p>
          <a:p>
            <a:pPr marL="0" indent="0">
              <a:buNone/>
            </a:pPr>
            <a:r>
              <a:rPr lang="en-US" sz="2000" u="sng" dirty="0"/>
              <a:t>28 CFR 42</a:t>
            </a:r>
          </a:p>
          <a:p>
            <a:pPr>
              <a:buFont typeface="Wingdings" panose="05000000000000000000" pitchFamily="2" charset="2"/>
              <a:buChar char="Ø"/>
            </a:pPr>
            <a:r>
              <a:rPr lang="en-US" sz="2000" dirty="0"/>
              <a:t>Covers nondiscrimination in Federally assisted programs</a:t>
            </a:r>
          </a:p>
          <a:p>
            <a:pPr marL="0" indent="0">
              <a:buNone/>
            </a:pPr>
            <a:r>
              <a:rPr lang="en-US" sz="2000" u="sng" dirty="0"/>
              <a:t>Executive Order 13166 </a:t>
            </a:r>
            <a:r>
              <a:rPr lang="en-US" sz="2000" dirty="0"/>
              <a:t>– “Improving Access to Services for Person with Limited English Proficiency” (August 11, 2000)</a:t>
            </a:r>
          </a:p>
          <a:p>
            <a:pPr marL="0" indent="0">
              <a:buNone/>
            </a:pPr>
            <a:r>
              <a:rPr lang="en-US" sz="2000" dirty="0"/>
              <a:t>“USDA Guidance to Federal Financial Assistance Recipients Regarding the Title VI Prohibition Against National Origin Discrimination Affecting Persons with Limited English Proficiency” (79 Fed. Reg. No, 229, Friday, [p. 70771 – 70784] USDA LEP Policy Guidance</a:t>
            </a:r>
          </a:p>
        </p:txBody>
      </p:sp>
      <p:sp>
        <p:nvSpPr>
          <p:cNvPr id="4" name="Slide Number Placeholder 3"/>
          <p:cNvSpPr>
            <a:spLocks noGrp="1"/>
          </p:cNvSpPr>
          <p:nvPr>
            <p:ph type="sldNum" sz="quarter" idx="12"/>
          </p:nvPr>
        </p:nvSpPr>
        <p:spPr/>
        <p:txBody>
          <a:bodyPr/>
          <a:lstStyle/>
          <a:p>
            <a:pPr>
              <a:defRPr/>
            </a:pPr>
            <a:fld id="{F879016C-6816-46A9-B7A0-F64BDF25E3C5}" type="slidenum">
              <a:rPr lang="en-US" smtClean="0"/>
              <a:pPr>
                <a:defRPr/>
              </a:pPr>
              <a:t>9</a:t>
            </a:fld>
            <a:endParaRPr lang="en-US"/>
          </a:p>
        </p:txBody>
      </p:sp>
    </p:spTree>
    <p:extLst>
      <p:ext uri="{BB962C8B-B14F-4D97-AF65-F5344CB8AC3E}">
        <p14:creationId xmlns:p14="http://schemas.microsoft.com/office/powerpoint/2010/main" val="2897016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4827</TotalTime>
  <Words>3252</Words>
  <Application>Microsoft Office PowerPoint</Application>
  <PresentationFormat>Custom</PresentationFormat>
  <Paragraphs>345</Paragraphs>
  <Slides>45</Slides>
  <Notes>15</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Arial</vt:lpstr>
      <vt:lpstr>Times New Roman</vt:lpstr>
      <vt:lpstr>Trebuchet MS</vt:lpstr>
      <vt:lpstr>Wingdings</vt:lpstr>
      <vt:lpstr>Wingdings 3</vt:lpstr>
      <vt:lpstr>Facet</vt:lpstr>
      <vt:lpstr>Acrobat Document</vt:lpstr>
      <vt:lpstr>Civil Rights Training for  The Emergency Food Assistance Program (TEFAP)</vt:lpstr>
      <vt:lpstr>Your Role </vt:lpstr>
      <vt:lpstr>  TEFAP Program Regulations:</vt:lpstr>
      <vt:lpstr>What is Discrimination?</vt:lpstr>
      <vt:lpstr>Protected Classes in TEFAP</vt:lpstr>
      <vt:lpstr>What are Civil Rights?</vt:lpstr>
      <vt:lpstr>Civil Rights Legal Authorities </vt:lpstr>
      <vt:lpstr>Civil Rights Legal Authorities </vt:lpstr>
      <vt:lpstr>Civil Rights Legal Authorities </vt:lpstr>
      <vt:lpstr>Civil Rights Legal Authorities </vt:lpstr>
      <vt:lpstr>Areas of Civil Rights Compliance</vt:lpstr>
      <vt:lpstr>Public Notification System</vt:lpstr>
      <vt:lpstr>Elements of Public Notification </vt:lpstr>
      <vt:lpstr>Public Notification Requirements                   </vt:lpstr>
      <vt:lpstr>“And Justice For All” Poster</vt:lpstr>
      <vt:lpstr>Nondiscrimination Statement (Revised May 2022)</vt:lpstr>
      <vt:lpstr>Nondiscrimination Statement</vt:lpstr>
      <vt:lpstr>Minimum (Short) Nondiscrimination Statement</vt:lpstr>
      <vt:lpstr>Nondiscrimination Statement Exception</vt:lpstr>
      <vt:lpstr>Civil Rights Complaint Handling</vt:lpstr>
      <vt:lpstr>Civil Rights Complaint Handling</vt:lpstr>
      <vt:lpstr>Contents Of A Civil Rights Complaint </vt:lpstr>
      <vt:lpstr>Contents Of A Civil Rights Complaint (continued)</vt:lpstr>
      <vt:lpstr>Assurances</vt:lpstr>
      <vt:lpstr>Limited English Proficiency (LEP)</vt:lpstr>
      <vt:lpstr>LEP Requirements</vt:lpstr>
      <vt:lpstr>LEP Requirements </vt:lpstr>
      <vt:lpstr>LEP Requirements</vt:lpstr>
      <vt:lpstr>Limited English Proficiency (LEP) and Program Access</vt:lpstr>
      <vt:lpstr>Disability Discrimination </vt:lpstr>
      <vt:lpstr>Disability Discrimination </vt:lpstr>
      <vt:lpstr>Disability Discrimination </vt:lpstr>
      <vt:lpstr>Disability Discrimination </vt:lpstr>
      <vt:lpstr>Compliance Reviews</vt:lpstr>
      <vt:lpstr>Pre-Award Compliance Reviews</vt:lpstr>
      <vt:lpstr> Routine/Post-Award Reviews</vt:lpstr>
      <vt:lpstr>Routine/Post-Award Reviews continued</vt:lpstr>
      <vt:lpstr>Special Compliance Reviews</vt:lpstr>
      <vt:lpstr>Resolution of Noncompliance</vt:lpstr>
      <vt:lpstr>Conflict Resolution and Customer Service</vt:lpstr>
      <vt:lpstr>Conflict Resolution and Customer Service continued</vt:lpstr>
      <vt:lpstr>Voluntary Resolution Agreement</vt:lpstr>
      <vt:lpstr>Food For Thought</vt:lpstr>
      <vt:lpstr>Thank You For Being Amazing Partners and Advocates!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Compliance in The Emergency Food Assistance Program (TEFAP)</dc:title>
  <dc:creator>Laffoon, Mary J</dc:creator>
  <cp:lastModifiedBy>Sarah Waterman</cp:lastModifiedBy>
  <cp:revision>179</cp:revision>
  <dcterms:created xsi:type="dcterms:W3CDTF">2002-09-03T15:03:11Z</dcterms:created>
  <dcterms:modified xsi:type="dcterms:W3CDTF">2023-01-27T16:08:03Z</dcterms:modified>
</cp:coreProperties>
</file>